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705" r:id="rId2"/>
  </p:sldMasterIdLst>
  <p:notesMasterIdLst>
    <p:notesMasterId r:id="rId9"/>
  </p:notesMasterIdLst>
  <p:sldIdLst>
    <p:sldId id="341" r:id="rId3"/>
    <p:sldId id="345" r:id="rId4"/>
    <p:sldId id="342" r:id="rId5"/>
    <p:sldId id="343" r:id="rId6"/>
    <p:sldId id="344" r:id="rId7"/>
    <p:sldId id="346" r:id="rId8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5090"/>
    <a:srgbClr val="3B2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2807" autoAdjust="0"/>
  </p:normalViewPr>
  <p:slideViewPr>
    <p:cSldViewPr snapToGrid="0" snapToObjects="1">
      <p:cViewPr varScale="1">
        <p:scale>
          <a:sx n="65" d="100"/>
          <a:sy n="65" d="100"/>
        </p:scale>
        <p:origin x="177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22A43-ABDE-461C-AB35-3EA158190374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22C6B-5E72-4C7D-88BC-32903D4FAB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339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22C6B-5E72-4C7D-88BC-32903D4FABE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630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22C6B-5E72-4C7D-88BC-32903D4FABE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253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22C6B-5E72-4C7D-88BC-32903D4FABE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284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22C6B-5E72-4C7D-88BC-32903D4FABE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22C6B-5E72-4C7D-88BC-32903D4FABE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071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is to make the point that at scale working is important but not everything is about scale and ICS level working – place remains central to many major NHS operational challenges.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place: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System Flow and non-elective demand is our biggest operational challenge then this is something which needs resourcing and solving at a Leeds level and with Leeds partners. In an ICS of 2.8m people, based on these stats it doesn’t make much sense to try and tackle these non-elective issues at a WY level.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92% of A&amp;E activity is for Leeds residents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79% of our non-elective (including A&amp;E) costs for adults are on Leeds residents (the remaining 21% will be WY plus rest of UK)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the most recent audit (23/3) of no reasons to reside, of 264 NR2R patients only 14 were Pathways non-Leeds residents, 250 Leeds residents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22C6B-5E72-4C7D-88BC-32903D4FABE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24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1550" y="1595604"/>
            <a:ext cx="9318427" cy="1510817"/>
          </a:xfrm>
        </p:spPr>
        <p:txBody>
          <a:bodyPr anchor="t">
            <a:noAutofit/>
          </a:bodyPr>
          <a:lstStyle>
            <a:lvl1pPr algn="l">
              <a:defRPr sz="5600" b="1" i="0">
                <a:solidFill>
                  <a:schemeClr val="bg1"/>
                </a:solidFill>
                <a:latin typeface="Frutiger CE 45 Light" panose="02000403040000020004" pitchFamily="2" charset="0"/>
              </a:defRPr>
            </a:lvl1pPr>
          </a:lstStyle>
          <a:p>
            <a:r>
              <a:rPr lang="en-GB" dirty="0"/>
              <a:t>Add heading or presentation title here.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1551" y="3353360"/>
            <a:ext cx="8018859" cy="437907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rgbClr val="3B2767"/>
                </a:solidFill>
                <a:latin typeface="Frutiger LT 45 Light" panose="020B0500000000000000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GB" dirty="0"/>
              <a:t>Any subtitle information should be written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47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EEE4-A790-47D5-BE02-CF5D6382A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158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EEE4-A790-47D5-BE02-CF5D6382A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560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" y="806714"/>
            <a:ext cx="3517533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202" y="793820"/>
            <a:ext cx="5977020" cy="5959141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591" y="2180492"/>
            <a:ext cx="3517533" cy="4572469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EEE4-A790-47D5-BE02-CF5D6382A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525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EEE4-A790-47D5-BE02-CF5D6382A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555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EEE4-A790-47D5-BE02-CF5D6382A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590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1563" y="813916"/>
            <a:ext cx="2507803" cy="58481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91" y="813916"/>
            <a:ext cx="7038777" cy="584814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EEE4-A790-47D5-BE02-CF5D6382A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251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583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274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070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EEE4-A790-47D5-BE02-CF5D6382A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516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EEE4-A790-47D5-BE02-CF5D6382A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314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5"/>
          </a:xfrm>
        </p:spPr>
        <p:txBody>
          <a:bodyPr anchor="t"/>
          <a:lstStyle>
            <a:lvl1pPr algn="l">
              <a:defRPr sz="440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EEE4-A790-47D5-BE02-CF5D6382A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700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1" y="1763925"/>
            <a:ext cx="4722217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005" y="1763925"/>
            <a:ext cx="4722217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EEE4-A790-47D5-BE02-CF5D6382A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919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EEE4-A790-47D5-BE02-CF5D6382A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318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9CA0F-874E-7C40-958A-26D41DF2DB6C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21848-6ABB-1044-8BC7-C9B96B7AFB1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3B5304-E52E-7D45-96D0-9F69C647795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8C40A5-DE14-4A4D-B7C1-48FB49521FF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2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17" r:id="rId2"/>
    <p:sldLayoutId id="2147483718" r:id="rId3"/>
    <p:sldLayoutId id="2147483719" r:id="rId4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56C452F-D162-4BF3-AEBF-7794FBA99B6C}"/>
              </a:ext>
            </a:extLst>
          </p:cNvPr>
          <p:cNvGrpSpPr/>
          <p:nvPr userDrawn="1"/>
        </p:nvGrpSpPr>
        <p:grpSpPr>
          <a:xfrm>
            <a:off x="11113" y="0"/>
            <a:ext cx="10680700" cy="7556500"/>
            <a:chOff x="11113" y="0"/>
            <a:chExt cx="10680700" cy="75565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7DB2CF5-A944-4FBC-A9C5-48E883BE30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11113" y="0"/>
              <a:ext cx="10680700" cy="75565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C1AFA5B-D82C-4911-B0EE-199BBC6AE644}"/>
                </a:ext>
              </a:extLst>
            </p:cNvPr>
            <p:cNvSpPr/>
            <p:nvPr userDrawn="1"/>
          </p:nvSpPr>
          <p:spPr>
            <a:xfrm>
              <a:off x="291402" y="6571622"/>
              <a:ext cx="3928906" cy="837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91" y="584088"/>
            <a:ext cx="9622632" cy="125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91" y="2090057"/>
            <a:ext cx="9622632" cy="4507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70" y="6745443"/>
            <a:ext cx="57720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4EEE4-A790-47D5-BE02-CF5D6382A82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1268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1007943" rtl="0" eaLnBrk="1" latinLnBrk="0" hangingPunct="1"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itchFamily="34" charset="0"/>
        <a:buChar char="•"/>
        <a:defRPr sz="3527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itchFamily="34" charset="0"/>
        <a:buChar char="–"/>
        <a:defRPr sz="308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itchFamily="34" charset="0"/>
        <a:buChar char="–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itchFamily="34" charset="0"/>
        <a:buChar char="»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07EC2-3637-489F-9429-F5597C2462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West Yorkshire Association of Acute Trusts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23BF2E-9C21-462B-959B-677960EC3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1" y="3353360"/>
            <a:ext cx="8018859" cy="708501"/>
          </a:xfrm>
        </p:spPr>
        <p:txBody>
          <a:bodyPr/>
          <a:lstStyle/>
          <a:p>
            <a:r>
              <a:rPr lang="en-GB" dirty="0"/>
              <a:t>NHS Providers Webinar - Lessons learned and challenges ahead for provider collaboratives at scale</a:t>
            </a:r>
          </a:p>
        </p:txBody>
      </p:sp>
    </p:spTree>
    <p:extLst>
      <p:ext uri="{BB962C8B-B14F-4D97-AF65-F5344CB8AC3E}">
        <p14:creationId xmlns:p14="http://schemas.microsoft.com/office/powerpoint/2010/main" val="1767677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ross West Yorkshire&#10;&#10;2.4 million people&#10;Partnership Board&#10;NHS West Yorkshire Integrated Care Board&#10;West Yorkshire Association of Acute Trusts (hospitals working together)&#10;Mental Health, Learning Disabilities and Autism Collaborative&#10;Community Provider Collaborative&#10;Hospice Collaborative&#10;Networked models of service delivery, for example cancer, stroke and maternity care&#10;&#10;&#10;2. Local Places&#10;Bradford District and Craven, Calderdale,&#10;Kirklees, Leeds, Wakefield District&#10;&#10;Health and Wellbeing Boards&#10;Integrated Care Board Place Committees&#10;Councils&#10;NHS Trust(s)&#10;Primary care&#10;Healthwatch&#10;Voluntary, community and social enterprise sector representatives&#10;&#10;Neighbourhoods&#10;&#10;One of 52 Primary Care Networks&#10;&#10;Local primary care networks (all GP practices)&#10;Dentists, pharmacists and opticians&#10;Social care providers/teams&#10;NHS therapists and community teams&#10;Other public services e.g. schools and housing providers&#10;Voluntary, community and social&#10;&#10;">
            <a:extLst>
              <a:ext uri="{FF2B5EF4-FFF2-40B4-BE49-F238E27FC236}">
                <a16:creationId xmlns:a16="http://schemas.microsoft.com/office/drawing/2014/main" id="{CA9678AB-258B-44CF-BF6D-F59E9C5BD4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86" y="177196"/>
            <a:ext cx="9890882" cy="69932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E07CF1-812A-47D6-95BF-CB9B494DF27B}"/>
              </a:ext>
            </a:extLst>
          </p:cNvPr>
          <p:cNvPicPr/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412" b="22414"/>
          <a:stretch/>
        </p:blipFill>
        <p:spPr bwMode="auto">
          <a:xfrm>
            <a:off x="4098871" y="6970714"/>
            <a:ext cx="6086148" cy="476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46029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8DCB2-9B0D-45C3-A31C-37210B9E6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WYAAT?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59BF4-8BB4-4E00-A4B1-027AAEC1E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831" y="1844033"/>
            <a:ext cx="6054971" cy="5305797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Collaboration of six acute trusts in West Yorkshire &amp; Harrogate</a:t>
            </a:r>
          </a:p>
          <a:p>
            <a:r>
              <a:rPr lang="en-GB" sz="3600" dirty="0"/>
              <a:t>Part of the West Yorkshire Health and Care Partnership</a:t>
            </a:r>
          </a:p>
          <a:p>
            <a:r>
              <a:rPr lang="en-GB" sz="3600" b="1" dirty="0"/>
              <a:t>Only</a:t>
            </a:r>
            <a:r>
              <a:rPr lang="en-GB" sz="3600" dirty="0"/>
              <a:t> what the trusts do together and the decisions they take together</a:t>
            </a:r>
          </a:p>
          <a:p>
            <a:r>
              <a:rPr lang="en-GB" sz="3600" b="1" dirty="0"/>
              <a:t>Not</a:t>
            </a:r>
            <a:r>
              <a:rPr lang="en-GB" sz="3600" dirty="0"/>
              <a:t> an organisation</a:t>
            </a:r>
          </a:p>
          <a:p>
            <a:r>
              <a:rPr lang="en-GB" sz="3600" b="1" dirty="0"/>
              <a:t>Not</a:t>
            </a:r>
            <a:r>
              <a:rPr lang="en-GB" sz="3600" dirty="0"/>
              <a:t> “doing things to” the trusts</a:t>
            </a:r>
          </a:p>
          <a:p>
            <a:pPr marL="0" indent="0">
              <a:buNone/>
            </a:pPr>
            <a:r>
              <a:rPr lang="en-GB" sz="3600" dirty="0"/>
              <a:t>Provides:</a:t>
            </a:r>
          </a:p>
          <a:p>
            <a:r>
              <a:rPr lang="en-GB" sz="3600" dirty="0"/>
              <a:t>Forum for acute trusts in WY&amp;H; a single voice into the HCP</a:t>
            </a:r>
          </a:p>
          <a:p>
            <a:r>
              <a:rPr lang="en-GB" sz="3600" dirty="0"/>
              <a:t>Delivery of acute trust focussed change programmes</a:t>
            </a:r>
          </a:p>
          <a:p>
            <a:r>
              <a:rPr lang="en-GB" sz="3600" dirty="0"/>
              <a:t>Facilitates clinical, operational collaboration &amp; mutual aid</a:t>
            </a:r>
          </a:p>
          <a:p>
            <a:endParaRPr lang="en-GB" sz="3600" dirty="0"/>
          </a:p>
          <a:p>
            <a:endParaRPr lang="en-GB" sz="3600" dirty="0"/>
          </a:p>
          <a:p>
            <a:endParaRPr lang="en-GB" sz="3600" dirty="0"/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20DC6D-BFB7-44E9-8100-CC8C638D1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270" y="1671445"/>
            <a:ext cx="3139712" cy="44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38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B6C63-90E4-4FDB-85DF-501D193FC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have we achieved?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8A470-9D41-47EE-8D58-648966DF3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91" y="1706880"/>
            <a:ext cx="5512749" cy="5579137"/>
          </a:xfrm>
        </p:spPr>
        <p:txBody>
          <a:bodyPr>
            <a:normAutofit fontScale="47500" lnSpcReduction="20000"/>
          </a:bodyPr>
          <a:lstStyle/>
          <a:p>
            <a:r>
              <a:rPr lang="en-GB" b="1" dirty="0"/>
              <a:t>Vascular</a:t>
            </a:r>
            <a:r>
              <a:rPr lang="en-GB" dirty="0"/>
              <a:t>:  </a:t>
            </a:r>
          </a:p>
          <a:p>
            <a:pPr lvl="1"/>
            <a:r>
              <a:rPr lang="en-GB" dirty="0"/>
              <a:t>Single WY vascular service</a:t>
            </a:r>
          </a:p>
          <a:p>
            <a:pPr lvl="1"/>
            <a:r>
              <a:rPr lang="en-GB" dirty="0"/>
              <a:t>Reconfiguration from 3 to 2 arterial centres</a:t>
            </a:r>
          </a:p>
          <a:p>
            <a:pPr lvl="1"/>
            <a:r>
              <a:rPr lang="en-GB" dirty="0"/>
              <a:t>New clinical model reducing admissions and length of stay</a:t>
            </a:r>
          </a:p>
          <a:p>
            <a:r>
              <a:rPr lang="en-GB" b="1" dirty="0"/>
              <a:t>Stroke</a:t>
            </a:r>
            <a:r>
              <a:rPr lang="en-GB" dirty="0"/>
              <a:t>:  </a:t>
            </a:r>
          </a:p>
          <a:p>
            <a:pPr lvl="1"/>
            <a:r>
              <a:rPr lang="en-GB" sz="3200" dirty="0"/>
              <a:t>Reconfiguration of Hyper Acute Stroke Services</a:t>
            </a:r>
          </a:p>
          <a:p>
            <a:r>
              <a:rPr lang="en-GB" b="1" dirty="0"/>
              <a:t>Radiology</a:t>
            </a:r>
            <a:r>
              <a:rPr lang="en-GB" dirty="0"/>
              <a:t>: </a:t>
            </a:r>
          </a:p>
          <a:p>
            <a:pPr lvl="1"/>
            <a:r>
              <a:rPr lang="en-GB" dirty="0"/>
              <a:t>Implemented a single PACS system with image and report sharing across all trusts. </a:t>
            </a:r>
          </a:p>
          <a:p>
            <a:pPr lvl="1"/>
            <a:r>
              <a:rPr lang="en-GB" dirty="0"/>
              <a:t>Common scanning protocols.  </a:t>
            </a:r>
          </a:p>
          <a:p>
            <a:pPr lvl="1"/>
            <a:r>
              <a:rPr lang="en-GB" dirty="0"/>
              <a:t>Reducing repeat scanning and manual image sharing</a:t>
            </a:r>
          </a:p>
          <a:p>
            <a:r>
              <a:rPr lang="en-GB" b="1" dirty="0"/>
              <a:t>Pathology</a:t>
            </a:r>
            <a:r>
              <a:rPr lang="en-GB" dirty="0"/>
              <a:t>: </a:t>
            </a:r>
          </a:p>
          <a:p>
            <a:pPr lvl="1"/>
            <a:r>
              <a:rPr lang="en-GB" dirty="0"/>
              <a:t>Single laboratory information system (LIMS) and orders/results system (ICE).  </a:t>
            </a:r>
          </a:p>
          <a:p>
            <a:pPr lvl="1"/>
            <a:r>
              <a:rPr lang="en-GB" dirty="0"/>
              <a:t>To reduce clinical variation, increase visibility of results and reduce costs.</a:t>
            </a:r>
          </a:p>
          <a:p>
            <a:r>
              <a:rPr lang="en-GB" b="1" dirty="0"/>
              <a:t>COVID-19</a:t>
            </a:r>
            <a:r>
              <a:rPr lang="en-GB" dirty="0"/>
              <a:t>:  </a:t>
            </a:r>
          </a:p>
          <a:p>
            <a:pPr lvl="1"/>
            <a:r>
              <a:rPr lang="en-GB" dirty="0"/>
              <a:t>Nightingale Hospital Y&amp;H</a:t>
            </a:r>
          </a:p>
          <a:p>
            <a:pPr lvl="1"/>
            <a:r>
              <a:rPr lang="en-GB" dirty="0"/>
              <a:t>WYH PPE system </a:t>
            </a:r>
          </a:p>
          <a:p>
            <a:pPr lvl="1"/>
            <a:r>
              <a:rPr lang="en-GB" dirty="0"/>
              <a:t>Pathology testing </a:t>
            </a:r>
          </a:p>
          <a:p>
            <a:pPr lvl="1"/>
            <a:r>
              <a:rPr lang="en-GB" dirty="0"/>
              <a:t>Operational escalation and mutual aid</a:t>
            </a:r>
          </a:p>
          <a:p>
            <a:pPr lvl="1"/>
            <a:r>
              <a:rPr lang="en-GB" dirty="0"/>
              <a:t>Consistent approach to workforce issues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AD556B-6813-4D63-A1DF-4DDBC1EF8AA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5061" y="2101489"/>
            <a:ext cx="3273908" cy="3945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D79535-BD75-4E95-935D-8B9EAC66DF0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559" y="2943636"/>
            <a:ext cx="2028912" cy="1351256"/>
          </a:xfrm>
          <a:prstGeom prst="rect">
            <a:avLst/>
          </a:prstGeom>
        </p:spPr>
      </p:pic>
      <p:pic>
        <p:nvPicPr>
          <p:cNvPr id="15" name="Picture 14" descr="cid:image001.png@01D64EFE.504D6F00">
            <a:extLst>
              <a:ext uri="{FF2B5EF4-FFF2-40B4-BE49-F238E27FC236}">
                <a16:creationId xmlns:a16="http://schemas.microsoft.com/office/drawing/2014/main" id="{F82FA626-6050-4017-8262-9588DBEE039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9873" y="4742452"/>
            <a:ext cx="2248324" cy="73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2111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221A0-E1C7-491D-99CE-ED88C4489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makes WYAAT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3B5A9-4916-474A-80A0-C91FF40A8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278" y="1689187"/>
            <a:ext cx="7270431" cy="5156734"/>
          </a:xfrm>
        </p:spPr>
        <p:txBody>
          <a:bodyPr>
            <a:normAutofit/>
          </a:bodyPr>
          <a:lstStyle/>
          <a:p>
            <a:r>
              <a:rPr lang="en-GB" dirty="0"/>
              <a:t>Shared vision and common purpose</a:t>
            </a:r>
          </a:p>
          <a:p>
            <a:r>
              <a:rPr lang="en-GB" dirty="0"/>
              <a:t>Collaborative, shared leadership</a:t>
            </a:r>
          </a:p>
          <a:p>
            <a:r>
              <a:rPr lang="en-GB" dirty="0"/>
              <a:t>Collaboration of the willing and voluntary involvement</a:t>
            </a:r>
          </a:p>
          <a:p>
            <a:r>
              <a:rPr lang="en-GB" dirty="0"/>
              <a:t>Well resourced PMO</a:t>
            </a:r>
          </a:p>
          <a:p>
            <a:r>
              <a:rPr lang="en-GB" dirty="0"/>
              <a:t>Effective governance</a:t>
            </a:r>
          </a:p>
          <a:p>
            <a:r>
              <a:rPr lang="en-GB" dirty="0"/>
              <a:t>Networks of Executive Directors and Clinical Leads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5311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D973F-12F8-4098-BB28-E5B2E2487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Looking ahead - ICS and Place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1712F-EAA6-44A2-A281-57628A450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434" y="4814601"/>
            <a:ext cx="5220496" cy="25259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800" b="1" dirty="0"/>
              <a:t>Acute provider collaboration at scale</a:t>
            </a:r>
          </a:p>
          <a:p>
            <a:pPr marL="0" indent="0">
              <a:buNone/>
            </a:pPr>
            <a:r>
              <a:rPr lang="en-GB" sz="2800" dirty="0"/>
              <a:t>Workforce</a:t>
            </a:r>
          </a:p>
          <a:p>
            <a:pPr marL="0" indent="0">
              <a:buNone/>
            </a:pPr>
            <a:r>
              <a:rPr lang="en-GB" sz="2800" dirty="0"/>
              <a:t>Fragile services</a:t>
            </a:r>
          </a:p>
          <a:p>
            <a:pPr marL="0" indent="0">
              <a:buNone/>
            </a:pPr>
            <a:r>
              <a:rPr lang="en-GB" sz="2800" dirty="0"/>
              <a:t>Imaging, diagnostics</a:t>
            </a:r>
          </a:p>
          <a:p>
            <a:pPr marL="0" indent="0">
              <a:buNone/>
            </a:pPr>
            <a:r>
              <a:rPr lang="en-GB" sz="2800" dirty="0"/>
              <a:t>Economies of scale</a:t>
            </a:r>
          </a:p>
        </p:txBody>
      </p:sp>
      <p:pic>
        <p:nvPicPr>
          <p:cNvPr id="1026" name="Picture 2" descr="3,925 Two Choices Illustrations &amp; Clip Art - iStock">
            <a:extLst>
              <a:ext uri="{FF2B5EF4-FFF2-40B4-BE49-F238E27FC236}">
                <a16:creationId xmlns:a16="http://schemas.microsoft.com/office/drawing/2014/main" id="{83BC9BCB-9942-4629-B878-3BDFC1B49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899" y="1844034"/>
            <a:ext cx="4564063" cy="285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4E8F22-1DB6-4CCB-BA2A-55EAA706D25C}"/>
              </a:ext>
            </a:extLst>
          </p:cNvPr>
          <p:cNvSpPr txBox="1">
            <a:spLocks/>
          </p:cNvSpPr>
          <p:nvPr/>
        </p:nvSpPr>
        <p:spPr>
          <a:xfrm>
            <a:off x="5638806" y="4814600"/>
            <a:ext cx="5053007" cy="2525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77979" indent="-377979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600" b="1" dirty="0"/>
              <a:t>Cross sector collaboration locally</a:t>
            </a:r>
          </a:p>
          <a:p>
            <a:pPr marL="0" indent="0">
              <a:buFont typeface="Arial" pitchFamily="34" charset="0"/>
              <a:buNone/>
            </a:pPr>
            <a:r>
              <a:rPr lang="en-GB" sz="2600" dirty="0"/>
              <a:t>Non-elective flow</a:t>
            </a:r>
          </a:p>
          <a:p>
            <a:pPr marL="0" indent="0">
              <a:buFont typeface="Arial" pitchFamily="34" charset="0"/>
              <a:buNone/>
            </a:pPr>
            <a:r>
              <a:rPr lang="en-GB" sz="2600" dirty="0"/>
              <a:t>Urgent and emergency care</a:t>
            </a:r>
          </a:p>
          <a:p>
            <a:pPr marL="0" indent="0">
              <a:buFont typeface="Arial" pitchFamily="34" charset="0"/>
              <a:buNone/>
            </a:pPr>
            <a:r>
              <a:rPr lang="en-GB" sz="2600" dirty="0"/>
              <a:t>Public health, health promotion</a:t>
            </a:r>
          </a:p>
          <a:p>
            <a:pPr marL="0" indent="0">
              <a:buFont typeface="Arial" pitchFamily="34" charset="0"/>
              <a:buNone/>
            </a:pPr>
            <a:endParaRPr lang="en-GB" sz="26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9D70EDC-39C4-4A62-8B23-AFC6FB36BBD4}"/>
              </a:ext>
            </a:extLst>
          </p:cNvPr>
          <p:cNvCxnSpPr/>
          <p:nvPr/>
        </p:nvCxnSpPr>
        <p:spPr>
          <a:xfrm>
            <a:off x="5545930" y="4814600"/>
            <a:ext cx="0" cy="2526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368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361F09B21A804F824D0804817B9451" ma:contentTypeVersion="13" ma:contentTypeDescription="Create a new document." ma:contentTypeScope="" ma:versionID="25a5884fc7d9c97f01225f592dd093a8">
  <xsd:schema xmlns:xsd="http://www.w3.org/2001/XMLSchema" xmlns:xs="http://www.w3.org/2001/XMLSchema" xmlns:p="http://schemas.microsoft.com/office/2006/metadata/properties" xmlns:ns2="47dd78af-cfc5-4e7a-8799-591ad7ced2cf" xmlns:ns3="91879da0-9969-4788-bbb1-7f1899c198fe" targetNamespace="http://schemas.microsoft.com/office/2006/metadata/properties" ma:root="true" ma:fieldsID="cf1bd64b2287d6d71abedc4a55e9ddae" ns2:_="" ns3:_="">
    <xsd:import namespace="47dd78af-cfc5-4e7a-8799-591ad7ced2cf"/>
    <xsd:import namespace="91879da0-9969-4788-bbb1-7f1899c198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dd78af-cfc5-4e7a-8799-591ad7ced2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879da0-9969-4788-bbb1-7f1899c198f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54F5F2-D198-4AA7-8B14-9D772B620768}"/>
</file>

<file path=customXml/itemProps2.xml><?xml version="1.0" encoding="utf-8"?>
<ds:datastoreItem xmlns:ds="http://schemas.openxmlformats.org/officeDocument/2006/customXml" ds:itemID="{F10EDC4F-9312-4E85-8812-5F0E163933C9}"/>
</file>

<file path=customXml/itemProps3.xml><?xml version="1.0" encoding="utf-8"?>
<ds:datastoreItem xmlns:ds="http://schemas.openxmlformats.org/officeDocument/2006/customXml" ds:itemID="{A31EDED9-98D8-40DB-B859-87533F71998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</TotalTime>
  <Words>450</Words>
  <Application>Microsoft Office PowerPoint</Application>
  <PresentationFormat>Custom</PresentationFormat>
  <Paragraphs>65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Frutiger CE 45 Light</vt:lpstr>
      <vt:lpstr>Frutiger LT 45 Light</vt:lpstr>
      <vt:lpstr>Office Theme</vt:lpstr>
      <vt:lpstr>1_Office Theme</vt:lpstr>
      <vt:lpstr>West Yorkshire Association of Acute Trusts</vt:lpstr>
      <vt:lpstr>PowerPoint Presentation</vt:lpstr>
      <vt:lpstr>What is WYAAT?</vt:lpstr>
      <vt:lpstr>What have we achieved?</vt:lpstr>
      <vt:lpstr>What makes WYAAT work?</vt:lpstr>
      <vt:lpstr>Looking ahead - ICS and Place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Carlill</dc:creator>
  <cp:lastModifiedBy>Robert Newton</cp:lastModifiedBy>
  <cp:revision>51</cp:revision>
  <dcterms:created xsi:type="dcterms:W3CDTF">2019-08-22T14:28:50Z</dcterms:created>
  <dcterms:modified xsi:type="dcterms:W3CDTF">2022-05-23T09:53:07Z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0x01010036361F09B21A804F824D0804817B9451</vt:lpwstr>
  </property>
</Properties>
</file>