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705" r:id="rId2"/>
  </p:sldMasterIdLst>
  <p:notesMasterIdLst>
    <p:notesMasterId r:id="rId7"/>
  </p:notesMasterIdLst>
  <p:sldIdLst>
    <p:sldId id="341" r:id="rId3"/>
    <p:sldId id="342" r:id="rId4"/>
    <p:sldId id="344" r:id="rId5"/>
    <p:sldId id="343" r:id="rId6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2767"/>
    <a:srgbClr val="7C5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84345" autoAdjust="0"/>
  </p:normalViewPr>
  <p:slideViewPr>
    <p:cSldViewPr snapToGrid="0" snapToObjects="1">
      <p:cViewPr varScale="1">
        <p:scale>
          <a:sx n="51" d="100"/>
          <a:sy n="51" d="100"/>
        </p:scale>
        <p:origin x="15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0B1A8E-93A3-414A-B1FC-8057C6499C94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2CB834B3-80CE-4BE1-8718-1C9A137FEDEA}">
      <dgm:prSet phldrT="[Text]"/>
      <dgm:spPr/>
      <dgm:t>
        <a:bodyPr/>
        <a:lstStyle/>
        <a:p>
          <a:r>
            <a:rPr lang="en-GB" b="1" dirty="0"/>
            <a:t>Formal:</a:t>
          </a:r>
        </a:p>
        <a:p>
          <a:r>
            <a:rPr lang="en-GB" b="1" dirty="0"/>
            <a:t>Delivery</a:t>
          </a:r>
        </a:p>
      </dgm:t>
    </dgm:pt>
    <dgm:pt modelId="{98B10670-F1AC-4BDA-A497-D50557A20030}" type="parTrans" cxnId="{7040F42C-7EC4-498D-801C-C60A57307A52}">
      <dgm:prSet/>
      <dgm:spPr/>
      <dgm:t>
        <a:bodyPr/>
        <a:lstStyle/>
        <a:p>
          <a:endParaRPr lang="en-GB"/>
        </a:p>
      </dgm:t>
    </dgm:pt>
    <dgm:pt modelId="{B46C1596-7822-48AA-B39C-23DE5A30BCFB}" type="sibTrans" cxnId="{7040F42C-7EC4-498D-801C-C60A57307A52}">
      <dgm:prSet/>
      <dgm:spPr/>
      <dgm:t>
        <a:bodyPr/>
        <a:lstStyle/>
        <a:p>
          <a:endParaRPr lang="en-GB"/>
        </a:p>
      </dgm:t>
    </dgm:pt>
    <dgm:pt modelId="{1366E332-6909-4520-90F3-DC9ACF8D7AA7}">
      <dgm:prSet phldrT="[Text]"/>
      <dgm:spPr/>
      <dgm:t>
        <a:bodyPr/>
        <a:lstStyle/>
        <a:p>
          <a:r>
            <a:rPr lang="en-GB" b="1" dirty="0"/>
            <a:t>Informal:</a:t>
          </a:r>
        </a:p>
        <a:p>
          <a:r>
            <a:rPr lang="en-GB" b="1" dirty="0"/>
            <a:t>Networks</a:t>
          </a:r>
        </a:p>
      </dgm:t>
    </dgm:pt>
    <dgm:pt modelId="{DD77313D-2CD2-43CF-A9BB-BE410CD6C10B}" type="parTrans" cxnId="{CF7E0548-9488-4A21-8BD6-7FF0FB166CF9}">
      <dgm:prSet/>
      <dgm:spPr/>
      <dgm:t>
        <a:bodyPr/>
        <a:lstStyle/>
        <a:p>
          <a:endParaRPr lang="en-GB"/>
        </a:p>
      </dgm:t>
    </dgm:pt>
    <dgm:pt modelId="{449C88FB-A5C0-4731-A397-185B20F07BEA}" type="sibTrans" cxnId="{CF7E0548-9488-4A21-8BD6-7FF0FB166CF9}">
      <dgm:prSet/>
      <dgm:spPr/>
      <dgm:t>
        <a:bodyPr/>
        <a:lstStyle/>
        <a:p>
          <a:endParaRPr lang="en-GB"/>
        </a:p>
      </dgm:t>
    </dgm:pt>
    <dgm:pt modelId="{2399417A-F06F-428F-B4C5-82A66EBFE0F1}" type="pres">
      <dgm:prSet presAssocID="{200B1A8E-93A3-414A-B1FC-8057C6499C94}" presName="compositeShape" presStyleCnt="0">
        <dgm:presLayoutVars>
          <dgm:chMax val="7"/>
          <dgm:dir/>
          <dgm:resizeHandles val="exact"/>
        </dgm:presLayoutVars>
      </dgm:prSet>
      <dgm:spPr/>
    </dgm:pt>
    <dgm:pt modelId="{C15D469B-42A9-45B4-BBF5-3FC6A968A0FE}" type="pres">
      <dgm:prSet presAssocID="{2CB834B3-80CE-4BE1-8718-1C9A137FEDEA}" presName="circ1" presStyleLbl="vennNode1" presStyleIdx="0" presStyleCnt="2"/>
      <dgm:spPr/>
    </dgm:pt>
    <dgm:pt modelId="{FDE751AC-2699-4BCA-A567-AEDCEBE1D1A7}" type="pres">
      <dgm:prSet presAssocID="{2CB834B3-80CE-4BE1-8718-1C9A137FEDE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9A22F6E-C96E-4E81-9666-A5D2E2F6CB15}" type="pres">
      <dgm:prSet presAssocID="{1366E332-6909-4520-90F3-DC9ACF8D7AA7}" presName="circ2" presStyleLbl="vennNode1" presStyleIdx="1" presStyleCnt="2"/>
      <dgm:spPr/>
    </dgm:pt>
    <dgm:pt modelId="{D4F9AFC1-472B-4D82-957C-85D1BB6869CE}" type="pres">
      <dgm:prSet presAssocID="{1366E332-6909-4520-90F3-DC9ACF8D7AA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040F42C-7EC4-498D-801C-C60A57307A52}" srcId="{200B1A8E-93A3-414A-B1FC-8057C6499C94}" destId="{2CB834B3-80CE-4BE1-8718-1C9A137FEDEA}" srcOrd="0" destOrd="0" parTransId="{98B10670-F1AC-4BDA-A497-D50557A20030}" sibTransId="{B46C1596-7822-48AA-B39C-23DE5A30BCFB}"/>
    <dgm:cxn modelId="{CF7E0548-9488-4A21-8BD6-7FF0FB166CF9}" srcId="{200B1A8E-93A3-414A-B1FC-8057C6499C94}" destId="{1366E332-6909-4520-90F3-DC9ACF8D7AA7}" srcOrd="1" destOrd="0" parTransId="{DD77313D-2CD2-43CF-A9BB-BE410CD6C10B}" sibTransId="{449C88FB-A5C0-4731-A397-185B20F07BEA}"/>
    <dgm:cxn modelId="{3CA9906C-D497-41AA-A8C4-BADF4BB3BAE6}" type="presOf" srcId="{1366E332-6909-4520-90F3-DC9ACF8D7AA7}" destId="{D4F9AFC1-472B-4D82-957C-85D1BB6869CE}" srcOrd="1" destOrd="0" presId="urn:microsoft.com/office/officeart/2005/8/layout/venn1"/>
    <dgm:cxn modelId="{6D5DCE74-9EB0-4E0D-8156-D6CED10A95F2}" type="presOf" srcId="{200B1A8E-93A3-414A-B1FC-8057C6499C94}" destId="{2399417A-F06F-428F-B4C5-82A66EBFE0F1}" srcOrd="0" destOrd="0" presId="urn:microsoft.com/office/officeart/2005/8/layout/venn1"/>
    <dgm:cxn modelId="{6DB3CEAA-E1AB-43FB-9F88-D443098DC16A}" type="presOf" srcId="{1366E332-6909-4520-90F3-DC9ACF8D7AA7}" destId="{69A22F6E-C96E-4E81-9666-A5D2E2F6CB15}" srcOrd="0" destOrd="0" presId="urn:microsoft.com/office/officeart/2005/8/layout/venn1"/>
    <dgm:cxn modelId="{110F8FC3-372D-47B0-8833-669DF6447268}" type="presOf" srcId="{2CB834B3-80CE-4BE1-8718-1C9A137FEDEA}" destId="{FDE751AC-2699-4BCA-A567-AEDCEBE1D1A7}" srcOrd="1" destOrd="0" presId="urn:microsoft.com/office/officeart/2005/8/layout/venn1"/>
    <dgm:cxn modelId="{C31C37FB-B3C0-4D95-9017-68F0B35B259A}" type="presOf" srcId="{2CB834B3-80CE-4BE1-8718-1C9A137FEDEA}" destId="{C15D469B-42A9-45B4-BBF5-3FC6A968A0FE}" srcOrd="0" destOrd="0" presId="urn:microsoft.com/office/officeart/2005/8/layout/venn1"/>
    <dgm:cxn modelId="{D3EA3792-C379-417C-8744-C15649EDFBD9}" type="presParOf" srcId="{2399417A-F06F-428F-B4C5-82A66EBFE0F1}" destId="{C15D469B-42A9-45B4-BBF5-3FC6A968A0FE}" srcOrd="0" destOrd="0" presId="urn:microsoft.com/office/officeart/2005/8/layout/venn1"/>
    <dgm:cxn modelId="{B2BF389B-3196-4578-867E-D7347C360C48}" type="presParOf" srcId="{2399417A-F06F-428F-B4C5-82A66EBFE0F1}" destId="{FDE751AC-2699-4BCA-A567-AEDCEBE1D1A7}" srcOrd="1" destOrd="0" presId="urn:microsoft.com/office/officeart/2005/8/layout/venn1"/>
    <dgm:cxn modelId="{F1A410D6-0DC7-4337-9C9C-1179A185FDFC}" type="presParOf" srcId="{2399417A-F06F-428F-B4C5-82A66EBFE0F1}" destId="{69A22F6E-C96E-4E81-9666-A5D2E2F6CB15}" srcOrd="2" destOrd="0" presId="urn:microsoft.com/office/officeart/2005/8/layout/venn1"/>
    <dgm:cxn modelId="{99FD25E1-35CD-4E2F-B7C7-6F6332540861}" type="presParOf" srcId="{2399417A-F06F-428F-B4C5-82A66EBFE0F1}" destId="{D4F9AFC1-472B-4D82-957C-85D1BB6869CE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5D469B-42A9-45B4-BBF5-3FC6A968A0FE}">
      <dsp:nvSpPr>
        <dsp:cNvPr id="0" name=""/>
        <dsp:cNvSpPr/>
      </dsp:nvSpPr>
      <dsp:spPr>
        <a:xfrm>
          <a:off x="160377" y="397973"/>
          <a:ext cx="3955970" cy="395597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b="1" kern="1200" dirty="0"/>
            <a:t>Formal: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b="1" kern="1200" dirty="0"/>
            <a:t>Delivery</a:t>
          </a:r>
        </a:p>
      </dsp:txBody>
      <dsp:txXfrm>
        <a:off x="712787" y="864467"/>
        <a:ext cx="2280920" cy="3022982"/>
      </dsp:txXfrm>
    </dsp:sp>
    <dsp:sp modelId="{69A22F6E-C96E-4E81-9666-A5D2E2F6CB15}">
      <dsp:nvSpPr>
        <dsp:cNvPr id="0" name=""/>
        <dsp:cNvSpPr/>
      </dsp:nvSpPr>
      <dsp:spPr>
        <a:xfrm>
          <a:off x="3011527" y="397973"/>
          <a:ext cx="3955970" cy="3955970"/>
        </a:xfrm>
        <a:prstGeom prst="ellipse">
          <a:avLst/>
        </a:prstGeom>
        <a:solidFill>
          <a:schemeClr val="accent4">
            <a:alpha val="50000"/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b="1" kern="1200" dirty="0"/>
            <a:t>Informal: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b="1" kern="1200" dirty="0"/>
            <a:t>Networks</a:t>
          </a:r>
        </a:p>
      </dsp:txBody>
      <dsp:txXfrm>
        <a:off x="4134167" y="864467"/>
        <a:ext cx="2280920" cy="3022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22A43-ABDE-461C-AB35-3EA158190374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22C6B-5E72-4C7D-88BC-32903D4FAB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339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b="1" dirty="0"/>
              <a:t>Vascular</a:t>
            </a:r>
            <a:r>
              <a:rPr lang="en-GB" sz="1800" dirty="0"/>
              <a:t>:  </a:t>
            </a:r>
          </a:p>
          <a:p>
            <a:pPr lvl="1"/>
            <a:r>
              <a:rPr lang="en-GB" sz="1600" dirty="0"/>
              <a:t>Single WY vascular service</a:t>
            </a:r>
          </a:p>
          <a:p>
            <a:pPr lvl="1"/>
            <a:r>
              <a:rPr lang="en-GB" sz="1600" dirty="0"/>
              <a:t>Reconfiguration from 3 to 2 arterial centres</a:t>
            </a:r>
          </a:p>
          <a:p>
            <a:pPr lvl="1"/>
            <a:r>
              <a:rPr lang="en-GB" sz="1600" dirty="0"/>
              <a:t>New clinical model reducing admissions and length of stay</a:t>
            </a:r>
          </a:p>
          <a:p>
            <a:r>
              <a:rPr lang="en-GB" sz="1800" b="1" dirty="0"/>
              <a:t>Stroke</a:t>
            </a:r>
            <a:r>
              <a:rPr lang="en-GB" sz="1800" dirty="0"/>
              <a:t>:  </a:t>
            </a:r>
          </a:p>
          <a:p>
            <a:pPr lvl="1"/>
            <a:r>
              <a:rPr lang="en-GB" sz="1600" dirty="0"/>
              <a:t>Reconfiguration of Hyper Acute Stroke Services</a:t>
            </a:r>
          </a:p>
          <a:p>
            <a:r>
              <a:rPr lang="en-GB" sz="1800" b="1" dirty="0"/>
              <a:t>Radiology</a:t>
            </a:r>
            <a:r>
              <a:rPr lang="en-GB" sz="1800" dirty="0"/>
              <a:t>: </a:t>
            </a:r>
          </a:p>
          <a:p>
            <a:pPr lvl="1"/>
            <a:r>
              <a:rPr lang="en-GB" sz="1600" dirty="0"/>
              <a:t>Implemented a single PACS system and shared reporting solution with image and report sharing across all trusts. </a:t>
            </a:r>
          </a:p>
          <a:p>
            <a:pPr lvl="1"/>
            <a:r>
              <a:rPr lang="en-GB" sz="1600" dirty="0"/>
              <a:t>Common scanning protocols.  </a:t>
            </a:r>
          </a:p>
          <a:p>
            <a:pPr lvl="1"/>
            <a:r>
              <a:rPr lang="en-GB" sz="1600" dirty="0"/>
              <a:t>Reducing repeat scanning and manual image sharing</a:t>
            </a:r>
          </a:p>
          <a:p>
            <a:r>
              <a:rPr lang="en-GB" sz="1800" b="1" dirty="0"/>
              <a:t>Pathology</a:t>
            </a:r>
            <a:r>
              <a:rPr lang="en-GB" sz="1800" dirty="0"/>
              <a:t>: </a:t>
            </a:r>
          </a:p>
          <a:p>
            <a:pPr lvl="1"/>
            <a:r>
              <a:rPr lang="en-GB" sz="1600" dirty="0"/>
              <a:t>Single laboratory information system (LIMS) and orders/results hub system (ICE).  </a:t>
            </a:r>
          </a:p>
          <a:p>
            <a:pPr lvl="1"/>
            <a:r>
              <a:rPr lang="en-GB" sz="1600" dirty="0"/>
              <a:t>To reduce clinical variation, increase visibility of results and reduce costs.</a:t>
            </a:r>
          </a:p>
          <a:p>
            <a:r>
              <a:rPr lang="en-GB" sz="1800" b="1" dirty="0"/>
              <a:t>COVID-19</a:t>
            </a:r>
            <a:r>
              <a:rPr lang="en-GB" sz="1800" dirty="0"/>
              <a:t>:  </a:t>
            </a:r>
          </a:p>
          <a:p>
            <a:pPr lvl="1"/>
            <a:r>
              <a:rPr lang="en-GB" sz="1600" dirty="0"/>
              <a:t>Nightingale Hospital Y&amp;H</a:t>
            </a:r>
          </a:p>
          <a:p>
            <a:pPr lvl="1"/>
            <a:r>
              <a:rPr lang="en-GB" sz="1600" dirty="0"/>
              <a:t>WYH PPE system </a:t>
            </a:r>
          </a:p>
          <a:p>
            <a:pPr lvl="1"/>
            <a:r>
              <a:rPr lang="en-GB" sz="1600" dirty="0"/>
              <a:t>Pathology testing </a:t>
            </a:r>
          </a:p>
          <a:p>
            <a:pPr lvl="1"/>
            <a:r>
              <a:rPr lang="en-GB" sz="1600" dirty="0"/>
              <a:t>Operational escalation and mutual aid</a:t>
            </a:r>
          </a:p>
          <a:p>
            <a:pPr lvl="1"/>
            <a:r>
              <a:rPr lang="en-GB" sz="1600" dirty="0"/>
              <a:t>Consistent approach to workforce issues</a:t>
            </a:r>
          </a:p>
          <a:p>
            <a:endParaRPr lang="en-GB" dirty="0"/>
          </a:p>
          <a:p>
            <a:r>
              <a:rPr lang="en-GB" b="1" dirty="0"/>
              <a:t>Informal networks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Trusted networks of peers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Ability to share challenges and good practice – shared understanding of issues and how to tackle these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Adopt distributed leadership across a range of system priorities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Single voice on acute issues – through Integrated Care System and with a representative on the Integrated Care Board and through to regional and national teams to influence policy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922C6B-5E72-4C7D-88BC-32903D4FABE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715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1550" y="1595604"/>
            <a:ext cx="9318427" cy="1510817"/>
          </a:xfrm>
        </p:spPr>
        <p:txBody>
          <a:bodyPr anchor="t">
            <a:noAutofit/>
          </a:bodyPr>
          <a:lstStyle>
            <a:lvl1pPr algn="l">
              <a:defRPr sz="5600" b="1" i="0">
                <a:solidFill>
                  <a:schemeClr val="bg1"/>
                </a:solidFill>
                <a:latin typeface="Frutiger CE 45 Light" panose="02000403040000020004" pitchFamily="2" charset="0"/>
              </a:defRPr>
            </a:lvl1pPr>
          </a:lstStyle>
          <a:p>
            <a:r>
              <a:rPr lang="en-GB" dirty="0"/>
              <a:t>Add heading or presentation title here.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1551" y="3353360"/>
            <a:ext cx="8018859" cy="437907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rgbClr val="3B2767"/>
                </a:solidFill>
                <a:latin typeface="Frutiger LT 45 Light" panose="020B0500000000000000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GB" dirty="0"/>
              <a:t>Any subtitle information should be written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947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EEE4-A790-47D5-BE02-CF5D6382A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560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" y="806714"/>
            <a:ext cx="3517533" cy="128094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202" y="793820"/>
            <a:ext cx="5977020" cy="5959141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591" y="2180492"/>
            <a:ext cx="3517533" cy="4572469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EEE4-A790-47D5-BE02-CF5D6382A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525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EEE4-A790-47D5-BE02-CF5D6382A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555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EEE4-A790-47D5-BE02-CF5D6382A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590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1563" y="813916"/>
            <a:ext cx="2507803" cy="58481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91" y="813916"/>
            <a:ext cx="7038777" cy="584814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EEE4-A790-47D5-BE02-CF5D6382A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251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583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274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348400"/>
            <a:ext cx="9088041" cy="16204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772" y="4283816"/>
            <a:ext cx="7484269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EEE4-A790-47D5-BE02-CF5D6382A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516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EEE4-A790-47D5-BE02-CF5D6382A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314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80" y="4857792"/>
            <a:ext cx="9088041" cy="1501435"/>
          </a:xfrm>
        </p:spPr>
        <p:txBody>
          <a:bodyPr anchor="t"/>
          <a:lstStyle>
            <a:lvl1pPr algn="l">
              <a:defRPr sz="440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80" y="3204114"/>
            <a:ext cx="9088041" cy="1653678"/>
          </a:xfrm>
        </p:spPr>
        <p:txBody>
          <a:bodyPr anchor="b"/>
          <a:lstStyle>
            <a:lvl1pPr marL="0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EEE4-A790-47D5-BE02-CF5D6382A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700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1" y="1763925"/>
            <a:ext cx="4722217" cy="4989036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005" y="1763925"/>
            <a:ext cx="4722217" cy="4989036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EEE4-A790-47D5-BE02-CF5D6382A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919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724074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1293" y="1692178"/>
            <a:ext cx="4725930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EEE4-A790-47D5-BE02-CF5D6382A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318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EEE4-A790-47D5-BE02-CF5D6382A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158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9CA0F-874E-7C40-958A-26D41DF2DB6C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21848-6ABB-1044-8BC7-C9B96B7AFB1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3B5304-E52E-7D45-96D0-9F69C647795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8C40A5-DE14-4A4D-B7C1-48FB49521FF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2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17" r:id="rId2"/>
    <p:sldLayoutId id="2147483718" r:id="rId3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56C452F-D162-4BF3-AEBF-7794FBA99B6C}"/>
              </a:ext>
            </a:extLst>
          </p:cNvPr>
          <p:cNvGrpSpPr/>
          <p:nvPr userDrawn="1"/>
        </p:nvGrpSpPr>
        <p:grpSpPr>
          <a:xfrm>
            <a:off x="11113" y="0"/>
            <a:ext cx="10680700" cy="7556500"/>
            <a:chOff x="11113" y="0"/>
            <a:chExt cx="10680700" cy="75565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7DB2CF5-A944-4FBC-A9C5-48E883BE30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11113" y="0"/>
              <a:ext cx="10680700" cy="75565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C1AFA5B-D82C-4911-B0EE-199BBC6AE644}"/>
                </a:ext>
              </a:extLst>
            </p:cNvPr>
            <p:cNvSpPr/>
            <p:nvPr userDrawn="1"/>
          </p:nvSpPr>
          <p:spPr>
            <a:xfrm>
              <a:off x="291402" y="6571622"/>
              <a:ext cx="3928906" cy="837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91" y="584088"/>
            <a:ext cx="9622632" cy="1259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91" y="2090057"/>
            <a:ext cx="9622632" cy="4507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170" y="6745443"/>
            <a:ext cx="57720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4EEE4-A790-47D5-BE02-CF5D6382A82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1268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defTabSz="1007943" rtl="0" eaLnBrk="1" latinLnBrk="0" hangingPunct="1"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79" indent="-377979" algn="l" defTabSz="1007943" rtl="0" eaLnBrk="1" latinLnBrk="0" hangingPunct="1">
        <a:spcBef>
          <a:spcPct val="20000"/>
        </a:spcBef>
        <a:buFont typeface="Arial" pitchFamily="34" charset="0"/>
        <a:buChar char="•"/>
        <a:defRPr sz="3527" kern="1200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defTabSz="1007943" rtl="0" eaLnBrk="1" latinLnBrk="0" hangingPunct="1">
        <a:spcBef>
          <a:spcPct val="20000"/>
        </a:spcBef>
        <a:buFont typeface="Arial" pitchFamily="34" charset="0"/>
        <a:buChar char="–"/>
        <a:defRPr sz="308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spcBef>
          <a:spcPct val="20000"/>
        </a:spcBef>
        <a:buFont typeface="Arial" pitchFamily="34" charset="0"/>
        <a:buChar char="–"/>
        <a:defRPr sz="2205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spcBef>
          <a:spcPct val="20000"/>
        </a:spcBef>
        <a:buFont typeface="Arial" pitchFamily="34" charset="0"/>
        <a:buChar char="»"/>
        <a:defRPr sz="2205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diagramLayout" Target="../diagrams/layout1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1.xml"/><Relationship Id="rId11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microsoft.com/office/2007/relationships/diagramDrawing" Target="../diagrams/drawing1.xml"/><Relationship Id="rId4" Type="http://schemas.openxmlformats.org/officeDocument/2006/relationships/image" Target="../media/image7.jpeg"/><Relationship Id="rId9" Type="http://schemas.openxmlformats.org/officeDocument/2006/relationships/diagramColors" Target="../diagrams/colors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07EC2-3637-489F-9429-F5597C2462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50" y="1595604"/>
            <a:ext cx="9318427" cy="608977"/>
          </a:xfrm>
        </p:spPr>
        <p:txBody>
          <a:bodyPr/>
          <a:lstStyle/>
          <a:p>
            <a:r>
              <a:rPr lang="en-GB" sz="4000" dirty="0"/>
              <a:t>West Yorkshire Association of Acute Trusts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23BF2E-9C21-462B-959B-677960EC3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551" y="2401382"/>
            <a:ext cx="8018859" cy="708501"/>
          </a:xfrm>
        </p:spPr>
        <p:txBody>
          <a:bodyPr/>
          <a:lstStyle/>
          <a:p>
            <a:pPr>
              <a:lnSpc>
                <a:spcPct val="117000"/>
              </a:lnSpc>
              <a:spcBef>
                <a:spcPts val="1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NHS Confederation and NHS Providers: An introduction to Provider Collaboratives for NEDs </a:t>
            </a:r>
          </a:p>
          <a:p>
            <a:pPr>
              <a:lnSpc>
                <a:spcPct val="117000"/>
              </a:lnSpc>
              <a:spcBef>
                <a:spcPts val="1600"/>
              </a:spcBef>
              <a:spcAft>
                <a:spcPts val="600"/>
              </a:spcAft>
            </a:pP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 Max Mclean – Chair Bradford Teaching Hospitals NHS Foundation Trust and current Chair WYAAT Committee in Common</a:t>
            </a:r>
            <a:endParaRPr lang="en-GB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677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8DCB2-9B0D-45C3-A31C-37210B9E6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91" y="420385"/>
            <a:ext cx="9622632" cy="1259946"/>
          </a:xfrm>
        </p:spPr>
        <p:txBody>
          <a:bodyPr>
            <a:normAutofit/>
          </a:bodyPr>
          <a:lstStyle/>
          <a:p>
            <a:r>
              <a:rPr lang="en-GB" sz="3600" b="1" dirty="0"/>
              <a:t>What is WYAAT and why does it exist?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6B3451-1341-CC40-2042-94EC710A0626}"/>
              </a:ext>
            </a:extLst>
          </p:cNvPr>
          <p:cNvSpPr txBox="1"/>
          <p:nvPr/>
        </p:nvSpPr>
        <p:spPr>
          <a:xfrm>
            <a:off x="569375" y="1680331"/>
            <a:ext cx="545933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Collaboration of the </a:t>
            </a:r>
            <a:r>
              <a:rPr lang="en-GB" b="1" dirty="0"/>
              <a:t>six acute trusts</a:t>
            </a:r>
            <a:r>
              <a:rPr lang="en-GB" dirty="0"/>
              <a:t> in West Yorkshire &amp; Harrogate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Self-funded</a:t>
            </a:r>
            <a:r>
              <a:rPr lang="en-GB" dirty="0"/>
              <a:t> by the trusts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Forum for acute trusts; a </a:t>
            </a:r>
            <a:r>
              <a:rPr lang="en-GB" b="1" dirty="0"/>
              <a:t>single voice </a:t>
            </a:r>
            <a:r>
              <a:rPr lang="en-GB" dirty="0"/>
              <a:t>into the HCP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Providing a mechanism to </a:t>
            </a:r>
            <a:r>
              <a:rPr lang="en-US" b="1" dirty="0"/>
              <a:t>share best practice </a:t>
            </a:r>
            <a:r>
              <a:rPr lang="en-US" dirty="0"/>
              <a:t>and </a:t>
            </a:r>
            <a:r>
              <a:rPr lang="en-US" b="1" dirty="0"/>
              <a:t>learn from each other </a:t>
            </a:r>
            <a:r>
              <a:rPr lang="en-US" dirty="0"/>
              <a:t>to tackle </a:t>
            </a:r>
            <a:r>
              <a:rPr lang="en-US" b="1" dirty="0"/>
              <a:t>unwarranted variation or inequalities in access, outcomes and experience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Delivery of </a:t>
            </a:r>
            <a:r>
              <a:rPr lang="en-GB" b="1" dirty="0"/>
              <a:t>acute trust focused change programmes</a:t>
            </a:r>
            <a:r>
              <a:rPr lang="en-GB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Leadership of wider programmes </a:t>
            </a:r>
            <a:r>
              <a:rPr lang="en-GB" b="1" dirty="0"/>
              <a:t>on behalf of the 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Facilitates </a:t>
            </a:r>
            <a:r>
              <a:rPr lang="en-GB" b="1" dirty="0"/>
              <a:t>clinical, operational collaboration</a:t>
            </a:r>
            <a:r>
              <a:rPr lang="en-GB" dirty="0"/>
              <a:t> &amp; mutual aid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/>
              <a:t>Prioritising </a:t>
            </a:r>
            <a:r>
              <a:rPr lang="en-GB" sz="1800" dirty="0"/>
              <a:t>and planning </a:t>
            </a:r>
            <a:r>
              <a:rPr lang="en-GB" sz="1800" b="1" dirty="0"/>
              <a:t>system investments </a:t>
            </a:r>
            <a:r>
              <a:rPr lang="en-GB" sz="1800" dirty="0"/>
              <a:t>in acute services 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Only</a:t>
            </a:r>
            <a:r>
              <a:rPr lang="en-GB" dirty="0"/>
              <a:t> what the trusts do together and the decisions they take together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Not</a:t>
            </a:r>
            <a:r>
              <a:rPr lang="en-GB" dirty="0"/>
              <a:t> an organisation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Not</a:t>
            </a:r>
            <a:r>
              <a:rPr lang="en-GB" dirty="0"/>
              <a:t> “doing things to” the trusts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C2C716-FFB9-F725-9349-998B3FCB05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12"/>
          <a:stretch/>
        </p:blipFill>
        <p:spPr>
          <a:xfrm>
            <a:off x="6028714" y="1480003"/>
            <a:ext cx="4340681" cy="511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238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221A0-E1C7-491D-99CE-ED88C448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230" y="369847"/>
            <a:ext cx="9622632" cy="54218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GB" sz="3600" b="1" dirty="0"/>
              <a:t>How NEDs are involved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995EF9-D4C9-AD98-A4A3-4ACC4A2A1666}"/>
              </a:ext>
            </a:extLst>
          </p:cNvPr>
          <p:cNvSpPr txBox="1"/>
          <p:nvPr/>
        </p:nvSpPr>
        <p:spPr>
          <a:xfrm>
            <a:off x="534591" y="1360448"/>
            <a:ext cx="3992803" cy="57067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85750" indent="-285750" defTabSz="1007943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dirty="0"/>
              <a:t>WYAAT runs a </a:t>
            </a:r>
            <a:r>
              <a:rPr lang="en-GB" b="1" dirty="0"/>
              <a:t>Committee in Common structure</a:t>
            </a:r>
          </a:p>
          <a:p>
            <a:pPr marL="285750" indent="-285750" defTabSz="1007943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dirty="0"/>
              <a:t>Committee in Common membership includes the </a:t>
            </a:r>
            <a:r>
              <a:rPr lang="en-GB" b="1" dirty="0"/>
              <a:t>Chairs and the CEOs </a:t>
            </a:r>
            <a:r>
              <a:rPr lang="en-GB" dirty="0"/>
              <a:t>of WYAAT’s </a:t>
            </a:r>
            <a:r>
              <a:rPr lang="en-GB" b="1" dirty="0"/>
              <a:t>member trusts </a:t>
            </a:r>
          </a:p>
          <a:p>
            <a:pPr marL="285750" indent="-285750" defTabSz="1007943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dirty="0"/>
              <a:t>As a CIC, it confirms its </a:t>
            </a:r>
            <a:r>
              <a:rPr lang="en-GB" i="1" dirty="0"/>
              <a:t>support </a:t>
            </a:r>
            <a:r>
              <a:rPr lang="en-GB" dirty="0"/>
              <a:t>for business cases, investments and key decisions, with the </a:t>
            </a:r>
            <a:r>
              <a:rPr lang="en-GB" b="1" dirty="0"/>
              <a:t>formal approval retained by trust boards</a:t>
            </a:r>
          </a:p>
          <a:p>
            <a:pPr marL="285750" indent="-285750" defTabSz="1007943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dirty="0"/>
              <a:t>Chairs and NEDs are therefore </a:t>
            </a:r>
            <a:r>
              <a:rPr lang="en-GB" b="1" dirty="0"/>
              <a:t>integral to collaborative decision-making   </a:t>
            </a:r>
          </a:p>
          <a:p>
            <a:pPr marL="285750" indent="-285750" defTabSz="1007943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dirty="0"/>
              <a:t>All WYAAT papers and updates from Programme Executive (CEOs) are shared with and </a:t>
            </a:r>
            <a:r>
              <a:rPr lang="en-GB" b="1" dirty="0"/>
              <a:t>discussed by Trust Boards</a:t>
            </a:r>
            <a:r>
              <a:rPr lang="en-GB" dirty="0"/>
              <a:t> on a monthly basis </a:t>
            </a:r>
          </a:p>
          <a:p>
            <a:pPr marL="285750" indent="-285750" defTabSz="1007943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dirty="0"/>
              <a:t>Arrangements are formalised through the </a:t>
            </a:r>
            <a:r>
              <a:rPr lang="en-GB" b="1" dirty="0"/>
              <a:t>WYAAT</a:t>
            </a:r>
            <a:r>
              <a:rPr lang="en-GB" dirty="0"/>
              <a:t> </a:t>
            </a:r>
            <a:r>
              <a:rPr lang="en-GB" b="1" dirty="0"/>
              <a:t>MoU</a:t>
            </a:r>
            <a:r>
              <a:rPr lang="en-GB" dirty="0"/>
              <a:t> signed by Chairs and CEOs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EC7742-FB97-C3D7-30F1-44F3532C8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315" y="2292263"/>
            <a:ext cx="6257764" cy="33322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5311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B6C63-90E4-4FDB-85DF-501D193FC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337" y="273658"/>
            <a:ext cx="9622632" cy="660400"/>
          </a:xfrm>
        </p:spPr>
        <p:txBody>
          <a:bodyPr>
            <a:normAutofit/>
          </a:bodyPr>
          <a:lstStyle/>
          <a:p>
            <a:r>
              <a:rPr lang="en-GB" sz="3600" b="1" dirty="0"/>
              <a:t>Benefits of collaboration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AD556B-6813-4D63-A1DF-4DDBC1EF8AA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780" y="1529434"/>
            <a:ext cx="3273908" cy="3945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D79535-BD75-4E95-935D-8B9EAC66DF0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410" y="5566349"/>
            <a:ext cx="2072635" cy="1380375"/>
          </a:xfrm>
          <a:prstGeom prst="rect">
            <a:avLst/>
          </a:prstGeom>
        </p:spPr>
      </p:pic>
      <p:pic>
        <p:nvPicPr>
          <p:cNvPr id="15" name="Picture 14" descr="cid:image001.png@01D64EFE.504D6F00">
            <a:extLst>
              <a:ext uri="{FF2B5EF4-FFF2-40B4-BE49-F238E27FC236}">
                <a16:creationId xmlns:a16="http://schemas.microsoft.com/office/drawing/2014/main" id="{F82FA626-6050-4017-8262-9588DBEE039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772" y="3779836"/>
            <a:ext cx="1904620" cy="62088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4805C811-BCF7-E600-F89C-814F4C5D93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8633083"/>
              </p:ext>
            </p:extLst>
          </p:nvPr>
        </p:nvGraphicFramePr>
        <p:xfrm>
          <a:off x="2076392" y="1726728"/>
          <a:ext cx="7127875" cy="4751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57811C9B-23E6-39C8-B879-7182C920400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16575"/>
          <a:stretch/>
        </p:blipFill>
        <p:spPr>
          <a:xfrm>
            <a:off x="8142176" y="1000845"/>
            <a:ext cx="2124181" cy="14517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EE7F30-6DE3-8EDA-A6AA-DBA24235348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70197" t="2362" r="3419" b="6516"/>
          <a:stretch/>
        </p:blipFill>
        <p:spPr>
          <a:xfrm>
            <a:off x="9204267" y="2872466"/>
            <a:ext cx="1313152" cy="29302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0575C42-5B3F-309F-5921-C432A61ACA2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63430" y="6201560"/>
            <a:ext cx="1309654" cy="108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111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C8466A17C4E9409EE9B51488BB0A5E" ma:contentTypeVersion="18" ma:contentTypeDescription="Create a new document." ma:contentTypeScope="" ma:versionID="011057e718d454dabfbf9285c34f455c">
  <xsd:schema xmlns:xsd="http://www.w3.org/2001/XMLSchema" xmlns:xs="http://www.w3.org/2001/XMLSchema" xmlns:p="http://schemas.microsoft.com/office/2006/metadata/properties" xmlns:ns2="539b0930-7082-45da-8c84-528de4e1b14d" xmlns:ns3="cd83aa4d-cc96-43d8-8fa6-7417656749ce" targetNamespace="http://schemas.microsoft.com/office/2006/metadata/properties" ma:root="true" ma:fieldsID="1874330d683a503ea8ebb87b22253d7d" ns2:_="" ns3:_="">
    <xsd:import namespace="539b0930-7082-45da-8c84-528de4e1b14d"/>
    <xsd:import namespace="cd83aa4d-cc96-43d8-8fa6-7417656749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Dat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9b0930-7082-45da-8c84-528de4e1b1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Date" ma:index="21" nillable="true" ma:displayName="Date" ma:format="DateOnly" ma:internalName="Date">
      <xsd:simpleType>
        <xsd:restriction base="dms:DateTim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d9f334ec-5907-4406-9c20-eeaa5f585b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83aa4d-cc96-43d8-8fa6-7417656749c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8133e368-75fd-4a71-82bc-19c13b076dd2}" ma:internalName="TaxCatchAll" ma:showField="CatchAllData" ma:web="cd83aa4d-cc96-43d8-8fa6-7417656749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39b0930-7082-45da-8c84-528de4e1b14d">
      <Terms xmlns="http://schemas.microsoft.com/office/infopath/2007/PartnerControls"/>
    </lcf76f155ced4ddcb4097134ff3c332f>
    <Date xmlns="539b0930-7082-45da-8c84-528de4e1b14d" xsi:nil="true"/>
    <TaxCatchAll xmlns="cd83aa4d-cc96-43d8-8fa6-7417656749ce" xsi:nil="true"/>
  </documentManagement>
</p:properties>
</file>

<file path=customXml/itemProps1.xml><?xml version="1.0" encoding="utf-8"?>
<ds:datastoreItem xmlns:ds="http://schemas.openxmlformats.org/officeDocument/2006/customXml" ds:itemID="{47B9F324-CCB5-4585-9F1E-3E65B9CE0F77}"/>
</file>

<file path=customXml/itemProps2.xml><?xml version="1.0" encoding="utf-8"?>
<ds:datastoreItem xmlns:ds="http://schemas.openxmlformats.org/officeDocument/2006/customXml" ds:itemID="{1DDE123F-EBC6-4911-A69A-73B90160250B}"/>
</file>

<file path=customXml/itemProps3.xml><?xml version="1.0" encoding="utf-8"?>
<ds:datastoreItem xmlns:ds="http://schemas.openxmlformats.org/officeDocument/2006/customXml" ds:itemID="{BD8172F9-B5B8-4535-94F7-B2A7550E5CD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907</TotalTime>
  <Words>430</Words>
  <Application>Microsoft Office PowerPoint</Application>
  <PresentationFormat>Custom</PresentationFormat>
  <Paragraphs>53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Frutiger CE 45 Light</vt:lpstr>
      <vt:lpstr>Frutiger LT 45 Light</vt:lpstr>
      <vt:lpstr>Office Theme</vt:lpstr>
      <vt:lpstr>1_Office Theme</vt:lpstr>
      <vt:lpstr>West Yorkshire Association of Acute Trusts</vt:lpstr>
      <vt:lpstr>What is WYAAT and why does it exist?</vt:lpstr>
      <vt:lpstr>How NEDs are involved </vt:lpstr>
      <vt:lpstr>Benefits of collaboration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Carlill</dc:creator>
  <cp:lastModifiedBy>Sally Tiplady</cp:lastModifiedBy>
  <cp:revision>53</cp:revision>
  <dcterms:created xsi:type="dcterms:W3CDTF">2019-08-22T14:28:50Z</dcterms:created>
  <dcterms:modified xsi:type="dcterms:W3CDTF">2022-11-15T13:28:50Z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0x0101006BC8466A17C4E9409EE9B51488BB0A5E</vt:lpwstr>
  </property>
</Properties>
</file>