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FCD68-BABC-4C36-9800-009D5DACF6AB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7BFC2-A949-472B-BE46-2C0DCD3FA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826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>
                <a:tint val="97000"/>
                <a:hueMod val="92000"/>
                <a:satMod val="169000"/>
                <a:lumMod val="164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E134C76-7FB4-4BB7-9322-DD8A4B179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" name="Snip Single Corner Rectangle 17">
            <a:extLst>
              <a:ext uri="{FF2B5EF4-FFF2-40B4-BE49-F238E27FC236}">
                <a16:creationId xmlns:a16="http://schemas.microsoft.com/office/drawing/2014/main" id="{C0C57804-4F33-4D85-AA3E-DA0F214BB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1"/>
            <a:ext cx="12188825" cy="6857999"/>
          </a:xfrm>
          <a:prstGeom prst="snip1Rect">
            <a:avLst>
              <a:gd name="adj" fmla="val 5000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FB7091-5DB6-6D04-1CB4-2111911F94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9678988" cy="367347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6000" dirty="0">
                <a:solidFill>
                  <a:schemeClr val="tx2"/>
                </a:solidFill>
              </a:rPr>
              <a:t>UCL Health alliance </a:t>
            </a:r>
            <a:br>
              <a:rPr lang="en-GB" sz="6000" dirty="0">
                <a:solidFill>
                  <a:schemeClr val="tx2"/>
                </a:solidFill>
              </a:rPr>
            </a:br>
            <a:r>
              <a:rPr lang="en-GB" sz="6000" dirty="0">
                <a:solidFill>
                  <a:schemeClr val="tx2"/>
                </a:solidFill>
              </a:rPr>
              <a:t>	</a:t>
            </a:r>
            <a:br>
              <a:rPr lang="en-GB" sz="6000" dirty="0">
                <a:solidFill>
                  <a:schemeClr val="tx2"/>
                </a:solidFill>
              </a:rPr>
            </a:br>
            <a:r>
              <a:rPr lang="en-GB" sz="6000" dirty="0">
                <a:solidFill>
                  <a:schemeClr val="tx2"/>
                </a:solidFill>
              </a:rPr>
              <a:t>working with partners at place </a:t>
            </a:r>
            <a:endParaRPr lang="en-GB" sz="600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440730-C0F5-C622-4779-155A28D57B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4648198"/>
            <a:ext cx="7005742" cy="1143002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>
                    <a:alpha val="80000"/>
                  </a:schemeClr>
                </a:solidFill>
              </a:rPr>
              <a:t>Kate Petts – Managing Director UCL</a:t>
            </a:r>
          </a:p>
        </p:txBody>
      </p:sp>
    </p:spTree>
    <p:extLst>
      <p:ext uri="{BB962C8B-B14F-4D97-AF65-F5344CB8AC3E}">
        <p14:creationId xmlns:p14="http://schemas.microsoft.com/office/powerpoint/2010/main" val="40162551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>
                <a:tint val="97000"/>
                <a:hueMod val="92000"/>
                <a:satMod val="169000"/>
                <a:lumMod val="164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A4AA5-98AF-A2FB-926B-D5D86DE66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145254"/>
            <a:ext cx="8534400" cy="1507067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chemeClr val="tx2"/>
                </a:solidFill>
              </a:rPr>
              <a:t>ambitions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E12CD-2AB6-0EDF-7DB6-F933C5F94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811751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chemeClr val="tx1"/>
                </a:solidFill>
              </a:rPr>
              <a:t>End to end pathway priorities and outcomes within each Place</a:t>
            </a:r>
          </a:p>
          <a:p>
            <a:endParaRPr lang="en-GB" sz="2400" dirty="0">
              <a:solidFill>
                <a:schemeClr val="tx1"/>
              </a:solidFill>
            </a:endParaRPr>
          </a:p>
          <a:p>
            <a:r>
              <a:rPr lang="en-GB" sz="2400" dirty="0">
                <a:solidFill>
                  <a:schemeClr val="tx1"/>
                </a:solidFill>
              </a:rPr>
              <a:t>Key provider leads working in each Place on behalf of UCL HA </a:t>
            </a:r>
          </a:p>
          <a:p>
            <a:endParaRPr lang="en-GB" sz="2400" dirty="0">
              <a:solidFill>
                <a:schemeClr val="tx1"/>
              </a:solidFill>
            </a:endParaRPr>
          </a:p>
          <a:p>
            <a:r>
              <a:rPr lang="en-GB" sz="2400" dirty="0">
                <a:solidFill>
                  <a:schemeClr val="tx1"/>
                </a:solidFill>
              </a:rPr>
              <a:t>Clear links to innovation and research programmes </a:t>
            </a:r>
          </a:p>
        </p:txBody>
      </p:sp>
    </p:spTree>
    <p:extLst>
      <p:ext uri="{BB962C8B-B14F-4D97-AF65-F5344CB8AC3E}">
        <p14:creationId xmlns:p14="http://schemas.microsoft.com/office/powerpoint/2010/main" val="570330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>
                <a:tint val="97000"/>
                <a:hueMod val="92000"/>
                <a:satMod val="169000"/>
                <a:lumMod val="164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54D03-75E1-B06B-C4DF-02190D5E3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266266"/>
            <a:ext cx="8534400" cy="1507067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chemeClr val="tx2"/>
                </a:solidFill>
              </a:rPr>
              <a:t>Key message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88A49-9EEF-6F2B-C8BC-1E0C5C66F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477215"/>
          </a:xfrm>
        </p:spPr>
        <p:txBody>
          <a:bodyPr>
            <a:normAutofit/>
          </a:bodyPr>
          <a:lstStyle/>
          <a:p>
            <a:endParaRPr lang="en-GB" sz="2400" dirty="0">
              <a:solidFill>
                <a:schemeClr val="tx1"/>
              </a:solidFill>
            </a:endParaRPr>
          </a:p>
          <a:p>
            <a:r>
              <a:rPr lang="en-GB" sz="3200" dirty="0">
                <a:solidFill>
                  <a:schemeClr val="tx1"/>
                </a:solidFill>
              </a:rPr>
              <a:t>Flexing across Place based priorities for multi-Place providers is challenging, however success with this approach will deliver improved quality outcomes for local patients</a:t>
            </a:r>
            <a:r>
              <a:rPr lang="en-GB" sz="2400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BCC4286-74EE-3BDC-2B98-0E44A5659648}"/>
              </a:ext>
            </a:extLst>
          </p:cNvPr>
          <p:cNvSpPr txBox="1">
            <a:spLocks/>
          </p:cNvSpPr>
          <p:nvPr/>
        </p:nvSpPr>
        <p:spPr>
          <a:xfrm>
            <a:off x="836612" y="8382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147539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>
                <a:tint val="97000"/>
                <a:hueMod val="92000"/>
                <a:satMod val="169000"/>
                <a:lumMod val="164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9EF23-B7C2-9480-6934-BA4891C8A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977986"/>
            <a:ext cx="8534400" cy="1507067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chemeClr val="tx2"/>
                </a:solidFill>
              </a:rPr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4B826-853B-19C2-999D-7850BDC5E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789449"/>
          </a:xfrm>
        </p:spPr>
        <p:txBody>
          <a:bodyPr>
            <a:normAutofit fontScale="77500" lnSpcReduction="20000"/>
          </a:bodyPr>
          <a:lstStyle/>
          <a:p>
            <a:r>
              <a:rPr lang="en-GB" sz="2800" dirty="0">
                <a:solidFill>
                  <a:schemeClr val="tx1"/>
                </a:solidFill>
              </a:rPr>
              <a:t>UCL HA – who we are</a:t>
            </a:r>
          </a:p>
          <a:p>
            <a:endParaRPr lang="en-GB" sz="2800" dirty="0">
              <a:solidFill>
                <a:schemeClr val="tx1"/>
              </a:solidFill>
            </a:endParaRPr>
          </a:p>
          <a:p>
            <a:r>
              <a:rPr lang="en-GB" sz="2800" dirty="0">
                <a:solidFill>
                  <a:schemeClr val="tx1"/>
                </a:solidFill>
              </a:rPr>
              <a:t>NCL – system information </a:t>
            </a:r>
          </a:p>
          <a:p>
            <a:endParaRPr lang="en-GB" sz="2800" dirty="0">
              <a:solidFill>
                <a:schemeClr val="tx1"/>
              </a:solidFill>
            </a:endParaRPr>
          </a:p>
          <a:p>
            <a:r>
              <a:rPr lang="en-GB" sz="2800" dirty="0">
                <a:solidFill>
                  <a:schemeClr val="tx1"/>
                </a:solidFill>
              </a:rPr>
              <a:t>Developing our relationships at Place</a:t>
            </a:r>
          </a:p>
          <a:p>
            <a:endParaRPr lang="en-GB" sz="2800" dirty="0">
              <a:solidFill>
                <a:schemeClr val="tx1"/>
              </a:solidFill>
            </a:endParaRPr>
          </a:p>
          <a:p>
            <a:r>
              <a:rPr lang="en-GB" sz="2800" dirty="0">
                <a:solidFill>
                  <a:schemeClr val="tx1"/>
                </a:solidFill>
              </a:rPr>
              <a:t>Priorities and Challenges</a:t>
            </a:r>
          </a:p>
          <a:p>
            <a:endParaRPr lang="en-GB" sz="2800" dirty="0">
              <a:solidFill>
                <a:schemeClr val="tx1"/>
              </a:solidFill>
            </a:endParaRPr>
          </a:p>
          <a:p>
            <a:r>
              <a:rPr lang="en-GB" sz="2800" dirty="0">
                <a:solidFill>
                  <a:schemeClr val="tx1"/>
                </a:solidFill>
              </a:rPr>
              <a:t>Benefits and Ambitions</a:t>
            </a:r>
          </a:p>
          <a:p>
            <a:endParaRPr lang="en-GB" sz="2800" dirty="0">
              <a:solidFill>
                <a:schemeClr val="tx1"/>
              </a:solidFill>
            </a:endParaRPr>
          </a:p>
          <a:p>
            <a:r>
              <a:rPr lang="en-GB" sz="2800" dirty="0">
                <a:solidFill>
                  <a:schemeClr val="tx1"/>
                </a:solidFill>
              </a:rPr>
              <a:t>Key Message</a:t>
            </a:r>
          </a:p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8318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>
                <a:tint val="97000"/>
                <a:hueMod val="92000"/>
                <a:satMod val="169000"/>
                <a:lumMod val="164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5ED7E-8C3D-D964-AFE3-03992357B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178708"/>
            <a:ext cx="8534400" cy="1507067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chemeClr val="tx2"/>
                </a:solidFill>
              </a:rPr>
              <a:t>UCL HA – who we 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5AF702-5C79-0AB8-F8E6-6E837A39E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0124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1800" dirty="0">
                <a:solidFill>
                  <a:schemeClr val="tx1"/>
                </a:solidFill>
              </a:rPr>
              <a:t>All in provider collaborative for North Central London</a:t>
            </a:r>
          </a:p>
          <a:p>
            <a:pPr>
              <a:lnSpc>
                <a:spcPct val="90000"/>
              </a:lnSpc>
            </a:pPr>
            <a:r>
              <a:rPr lang="en-GB" sz="1800" dirty="0">
                <a:solidFill>
                  <a:schemeClr val="tx1"/>
                </a:solidFill>
              </a:rPr>
              <a:t>14 partners </a:t>
            </a:r>
          </a:p>
          <a:p>
            <a:pPr lvl="1">
              <a:lnSpc>
                <a:spcPct val="90000"/>
              </a:lnSpc>
            </a:pPr>
            <a:r>
              <a:rPr lang="en-GB" dirty="0">
                <a:solidFill>
                  <a:schemeClr val="tx1"/>
                </a:solidFill>
              </a:rPr>
              <a:t>4 acute trusts – including UCLH and Royal Free</a:t>
            </a:r>
          </a:p>
          <a:p>
            <a:pPr lvl="1">
              <a:lnSpc>
                <a:spcPct val="90000"/>
              </a:lnSpc>
            </a:pPr>
            <a:r>
              <a:rPr lang="en-GB" dirty="0">
                <a:solidFill>
                  <a:schemeClr val="tx1"/>
                </a:solidFill>
              </a:rPr>
              <a:t>3 specialist trusts – including GOSH and Moorfields </a:t>
            </a:r>
          </a:p>
          <a:p>
            <a:pPr lvl="1">
              <a:lnSpc>
                <a:spcPct val="90000"/>
              </a:lnSpc>
            </a:pPr>
            <a:r>
              <a:rPr lang="en-GB" dirty="0">
                <a:solidFill>
                  <a:schemeClr val="tx1"/>
                </a:solidFill>
              </a:rPr>
              <a:t>2 community trusts</a:t>
            </a:r>
          </a:p>
          <a:p>
            <a:pPr lvl="1">
              <a:lnSpc>
                <a:spcPct val="90000"/>
              </a:lnSpc>
            </a:pPr>
            <a:r>
              <a:rPr lang="en-GB" dirty="0">
                <a:solidFill>
                  <a:schemeClr val="tx1"/>
                </a:solidFill>
              </a:rPr>
              <a:t>3 mental health trusts</a:t>
            </a:r>
          </a:p>
          <a:p>
            <a:pPr lvl="1">
              <a:lnSpc>
                <a:spcPct val="90000"/>
              </a:lnSpc>
            </a:pPr>
            <a:r>
              <a:rPr lang="en-GB" dirty="0">
                <a:solidFill>
                  <a:schemeClr val="tx1"/>
                </a:solidFill>
              </a:rPr>
              <a:t>GP Provider Alliance (GPPA)</a:t>
            </a:r>
          </a:p>
          <a:p>
            <a:pPr lvl="1">
              <a:lnSpc>
                <a:spcPct val="90000"/>
              </a:lnSpc>
            </a:pPr>
            <a:r>
              <a:rPr lang="en-GB" dirty="0">
                <a:solidFill>
                  <a:schemeClr val="tx1"/>
                </a:solidFill>
              </a:rPr>
              <a:t>UCL (academic partner) </a:t>
            </a:r>
          </a:p>
          <a:p>
            <a:pPr lvl="1">
              <a:lnSpc>
                <a:spcPct val="90000"/>
              </a:lnSpc>
            </a:pPr>
            <a:endParaRPr lang="en-GB" dirty="0">
              <a:solidFill>
                <a:schemeClr val="tx1"/>
              </a:solidFill>
            </a:endParaRPr>
          </a:p>
          <a:p>
            <a:pPr marL="354013" lvl="1" indent="-354013">
              <a:lnSpc>
                <a:spcPct val="90000"/>
              </a:lnSpc>
            </a:pPr>
            <a:r>
              <a:rPr lang="en-GB" dirty="0">
                <a:solidFill>
                  <a:schemeClr val="tx1"/>
                </a:solidFill>
              </a:rPr>
              <a:t>UCL HA is a LLP and managed through a set of directors boards/committees</a:t>
            </a:r>
          </a:p>
          <a:p>
            <a:pPr lvl="1">
              <a:lnSpc>
                <a:spcPct val="90000"/>
              </a:lnSpc>
            </a:pPr>
            <a:endParaRPr lang="en-GB" dirty="0">
              <a:solidFill>
                <a:schemeClr val="tx1"/>
              </a:solidFill>
            </a:endParaRPr>
          </a:p>
          <a:p>
            <a:pPr marL="354013" lvl="1" indent="-354013">
              <a:lnSpc>
                <a:spcPct val="90000"/>
              </a:lnSpc>
            </a:pPr>
            <a:r>
              <a:rPr lang="en-GB" dirty="0">
                <a:solidFill>
                  <a:schemeClr val="tx1"/>
                </a:solidFill>
              </a:rPr>
              <a:t>One of 9 Provider Collaboratives on the NHSE Innovator programme </a:t>
            </a:r>
          </a:p>
        </p:txBody>
      </p:sp>
    </p:spTree>
    <p:extLst>
      <p:ext uri="{BB962C8B-B14F-4D97-AF65-F5344CB8AC3E}">
        <p14:creationId xmlns:p14="http://schemas.microsoft.com/office/powerpoint/2010/main" val="2901957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>
                <a:tint val="97000"/>
                <a:hueMod val="92000"/>
                <a:satMod val="169000"/>
                <a:lumMod val="164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D631A-98FB-F625-BD95-7CD41D3CB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350933"/>
            <a:ext cx="8534400" cy="1507067"/>
          </a:xfrm>
        </p:spPr>
        <p:txBody>
          <a:bodyPr>
            <a:normAutofit/>
          </a:bodyPr>
          <a:lstStyle/>
          <a:p>
            <a:br>
              <a:rPr lang="en-GB" sz="4000" dirty="0">
                <a:solidFill>
                  <a:schemeClr val="tx2"/>
                </a:solidFill>
              </a:rPr>
            </a:br>
            <a:r>
              <a:rPr lang="en-GB" sz="4000" dirty="0">
                <a:solidFill>
                  <a:schemeClr val="tx2"/>
                </a:solidFill>
              </a:rPr>
              <a:t>UCL HA Vision and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229DC-59B5-430A-1D3D-6965EDC95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40276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1600" b="1" dirty="0">
                <a:solidFill>
                  <a:schemeClr val="tx1"/>
                </a:solidFill>
              </a:rPr>
              <a:t>Vision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600" dirty="0">
                <a:solidFill>
                  <a:schemeClr val="tx1"/>
                </a:solidFill>
              </a:rPr>
              <a:t>To reduce variation and improve outcomes for residents in NCL and those individuals from outside our system that draw on our services</a:t>
            </a:r>
          </a:p>
          <a:p>
            <a:pPr marL="0" indent="0">
              <a:lnSpc>
                <a:spcPct val="90000"/>
              </a:lnSpc>
              <a:buNone/>
            </a:pPr>
            <a:endParaRPr lang="en-US" sz="1600" b="1" dirty="0">
              <a:solidFill>
                <a:schemeClr val="tx1"/>
              </a:solidFill>
              <a:latin typeface="Arial"/>
              <a:cs typeface="Arial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600" b="1" dirty="0">
                <a:solidFill>
                  <a:schemeClr val="tx1"/>
                </a:solidFill>
                <a:latin typeface="Arial"/>
                <a:cs typeface="Arial"/>
              </a:rPr>
              <a:t>Innovator </a:t>
            </a:r>
            <a:r>
              <a:rPr lang="en-US" sz="1600" b="1" dirty="0" err="1">
                <a:solidFill>
                  <a:schemeClr val="tx1"/>
                </a:solidFill>
                <a:latin typeface="Arial"/>
                <a:cs typeface="Arial"/>
              </a:rPr>
              <a:t>programme</a:t>
            </a:r>
            <a:r>
              <a:rPr lang="en-US" sz="1600" b="1" dirty="0">
                <a:solidFill>
                  <a:schemeClr val="tx1"/>
                </a:solidFill>
                <a:latin typeface="Arial"/>
                <a:cs typeface="Arial"/>
              </a:rPr>
              <a:t> aim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i="1" u="sng" dirty="0">
                <a:solidFill>
                  <a:schemeClr val="tx1"/>
                </a:solidFill>
                <a:latin typeface="Arial"/>
                <a:cs typeface="Arial"/>
              </a:rPr>
              <a:t>To improve capacity and capability at the front end of the clinical pathway</a:t>
            </a:r>
          </a:p>
          <a:p>
            <a:pPr marL="0" indent="0">
              <a:lnSpc>
                <a:spcPct val="90000"/>
              </a:lnSpc>
              <a:buNone/>
            </a:pPr>
            <a:endParaRPr lang="en-US" sz="1600" b="1" dirty="0">
              <a:solidFill>
                <a:schemeClr val="tx1"/>
              </a:solidFill>
              <a:latin typeface="Arial"/>
              <a:cs typeface="Arial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600" b="1" dirty="0">
                <a:solidFill>
                  <a:schemeClr val="tx1"/>
                </a:solidFill>
                <a:latin typeface="Arial"/>
                <a:cs typeface="Arial"/>
              </a:rPr>
              <a:t>Purpose: 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chemeClr val="tx1"/>
                </a:solidFill>
              </a:rPr>
              <a:t>To enable effective partnership working to improve the outcomes and experience for the population we serve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chemeClr val="tx1"/>
                </a:solidFill>
              </a:rPr>
              <a:t>To make improvements to the whole pathway from prevention, to treatment and both physical and mental health needs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chemeClr val="tx1"/>
                </a:solidFill>
              </a:rPr>
              <a:t>Includes people living in North Central London as well as those travelling in to receive specialised care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chemeClr val="tx1"/>
                </a:solidFill>
              </a:rPr>
              <a:t>To have a duty to demonstrate best value for taxpayers and support member organisations to sustain high quality care within resource constraints. </a:t>
            </a:r>
          </a:p>
          <a:p>
            <a:pPr>
              <a:lnSpc>
                <a:spcPct val="90000"/>
              </a:lnSpc>
            </a:pPr>
            <a:endParaRPr lang="en-GB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290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>
                <a:tint val="97000"/>
                <a:hueMod val="92000"/>
                <a:satMod val="169000"/>
                <a:lumMod val="164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64A8D-AA2D-5D98-2843-3CB43E412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167556"/>
            <a:ext cx="8534400" cy="1507067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chemeClr val="tx2"/>
                </a:solidFill>
              </a:rPr>
              <a:t>North Central London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01AE0-E362-9C73-A74E-C7AE4AEC6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83405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1900" dirty="0">
                <a:solidFill>
                  <a:schemeClr val="tx1"/>
                </a:solidFill>
              </a:rPr>
              <a:t>5 boroughs – Camden, Islington, Barnet, Haringey and Enfield</a:t>
            </a:r>
          </a:p>
          <a:p>
            <a:pPr>
              <a:lnSpc>
                <a:spcPct val="90000"/>
              </a:lnSpc>
            </a:pPr>
            <a:r>
              <a:rPr lang="en-GB" sz="1900" dirty="0">
                <a:solidFill>
                  <a:schemeClr val="tx1"/>
                </a:solidFill>
              </a:rPr>
              <a:t>South borders include Oxford street, North borders include M25</a:t>
            </a:r>
          </a:p>
          <a:p>
            <a:pPr>
              <a:lnSpc>
                <a:spcPct val="90000"/>
              </a:lnSpc>
            </a:pPr>
            <a:r>
              <a:rPr lang="en-GB" sz="1900" dirty="0">
                <a:solidFill>
                  <a:schemeClr val="tx1"/>
                </a:solidFill>
              </a:rPr>
              <a:t>Population of 1.7m</a:t>
            </a:r>
          </a:p>
          <a:p>
            <a:pPr>
              <a:lnSpc>
                <a:spcPct val="90000"/>
              </a:lnSpc>
            </a:pPr>
            <a:r>
              <a:rPr lang="en-GB" sz="1900" dirty="0">
                <a:solidFill>
                  <a:schemeClr val="tx1"/>
                </a:solidFill>
              </a:rPr>
              <a:t>High transient population – students and homeless</a:t>
            </a:r>
          </a:p>
          <a:p>
            <a:pPr>
              <a:lnSpc>
                <a:spcPct val="90000"/>
              </a:lnSpc>
            </a:pPr>
            <a:r>
              <a:rPr lang="en-GB" sz="1900" dirty="0">
                <a:solidFill>
                  <a:schemeClr val="tx1"/>
                </a:solidFill>
              </a:rPr>
              <a:t>2 major London termini – including Eurostar  </a:t>
            </a:r>
          </a:p>
          <a:p>
            <a:pPr>
              <a:lnSpc>
                <a:spcPct val="90000"/>
              </a:lnSpc>
            </a:pPr>
            <a:r>
              <a:rPr lang="en-GB" sz="1900" dirty="0">
                <a:solidFill>
                  <a:schemeClr val="tx1"/>
                </a:solidFill>
              </a:rPr>
              <a:t>20% live in the most deprived quintile</a:t>
            </a:r>
          </a:p>
          <a:p>
            <a:pPr>
              <a:lnSpc>
                <a:spcPct val="90000"/>
              </a:lnSpc>
            </a:pPr>
            <a:r>
              <a:rPr lang="en-GB" sz="1900" dirty="0">
                <a:solidFill>
                  <a:schemeClr val="tx1"/>
                </a:solidFill>
              </a:rPr>
              <a:t>36% belong to an ethnic minority</a:t>
            </a:r>
          </a:p>
          <a:p>
            <a:pPr>
              <a:lnSpc>
                <a:spcPct val="90000"/>
              </a:lnSpc>
            </a:pPr>
            <a:r>
              <a:rPr lang="en-GB" sz="1900" dirty="0">
                <a:solidFill>
                  <a:schemeClr val="tx1"/>
                </a:solidFill>
              </a:rPr>
              <a:t>16% are diagnosed with 1 LTC </a:t>
            </a:r>
          </a:p>
          <a:p>
            <a:pPr>
              <a:lnSpc>
                <a:spcPct val="90000"/>
              </a:lnSpc>
            </a:pPr>
            <a:r>
              <a:rPr lang="en-GB" sz="1900" dirty="0">
                <a:solidFill>
                  <a:schemeClr val="tx1"/>
                </a:solidFill>
              </a:rPr>
              <a:t>20% have at least 1 behavioural risk factor</a:t>
            </a:r>
          </a:p>
        </p:txBody>
      </p:sp>
    </p:spTree>
    <p:extLst>
      <p:ext uri="{BB962C8B-B14F-4D97-AF65-F5344CB8AC3E}">
        <p14:creationId xmlns:p14="http://schemas.microsoft.com/office/powerpoint/2010/main" val="1500459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>
                <a:tint val="97000"/>
                <a:hueMod val="92000"/>
                <a:satMod val="169000"/>
                <a:lumMod val="164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67442-69A6-A62A-B52F-309427EFD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5234464"/>
            <a:ext cx="8534400" cy="1507067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chemeClr val="tx2"/>
                </a:solidFill>
              </a:rPr>
              <a:t>Developing relationships at place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50C11-79AE-BFAE-7A2D-47EF4A70B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685800"/>
            <a:ext cx="9954051" cy="4677937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Building on the place based work from individual providers</a:t>
            </a:r>
          </a:p>
          <a:p>
            <a:r>
              <a:rPr lang="en-GB" dirty="0">
                <a:solidFill>
                  <a:schemeClr val="tx1"/>
                </a:solidFill>
              </a:rPr>
              <a:t>Linking with ICB leads on place based priorities and opportunities for delegation </a:t>
            </a:r>
          </a:p>
          <a:p>
            <a:r>
              <a:rPr lang="en-GB" dirty="0">
                <a:solidFill>
                  <a:schemeClr val="tx1"/>
                </a:solidFill>
              </a:rPr>
              <a:t>Leadership from GP Provider Alliance at Place level</a:t>
            </a:r>
          </a:p>
          <a:p>
            <a:r>
              <a:rPr lang="en-GB" dirty="0">
                <a:solidFill>
                  <a:schemeClr val="tx1"/>
                </a:solidFill>
              </a:rPr>
              <a:t>Identifying reasons for GP attendance and impact that changes to pathways would have on primary, community and secondary care</a:t>
            </a:r>
          </a:p>
          <a:p>
            <a:r>
              <a:rPr lang="en-GB" dirty="0">
                <a:solidFill>
                  <a:schemeClr val="tx1"/>
                </a:solidFill>
              </a:rPr>
              <a:t>Virtual ward programme and increasing uptake and co-ordination</a:t>
            </a:r>
          </a:p>
        </p:txBody>
      </p:sp>
    </p:spTree>
    <p:extLst>
      <p:ext uri="{BB962C8B-B14F-4D97-AF65-F5344CB8AC3E}">
        <p14:creationId xmlns:p14="http://schemas.microsoft.com/office/powerpoint/2010/main" val="2347156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>
                <a:tint val="97000"/>
                <a:hueMod val="92000"/>
                <a:satMod val="169000"/>
                <a:lumMod val="164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76BDC-66AF-0C3B-73B2-D37FD90BC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4761652"/>
            <a:ext cx="8534400" cy="2096348"/>
          </a:xfrm>
        </p:spPr>
        <p:txBody>
          <a:bodyPr>
            <a:normAutofit fontScale="90000"/>
          </a:bodyPr>
          <a:lstStyle/>
          <a:p>
            <a:br>
              <a:rPr lang="en-GB" sz="4000" dirty="0">
                <a:solidFill>
                  <a:schemeClr val="tx2"/>
                </a:solidFill>
              </a:rPr>
            </a:br>
            <a:r>
              <a:rPr lang="en-GB" sz="4000" dirty="0"/>
              <a:t>Examples of programme priorities in 2 different Places</a:t>
            </a:r>
            <a:br>
              <a:rPr lang="en-GB" sz="4000" dirty="0"/>
            </a:br>
            <a:endParaRPr lang="en-GB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B42D4-7016-AC3B-0301-1EEA5BA39B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6172200"/>
          </a:xfrm>
        </p:spPr>
        <p:txBody>
          <a:bodyPr anchor="t">
            <a:normAutofit fontScale="77500" lnSpcReduction="20000"/>
          </a:bodyPr>
          <a:lstStyle/>
          <a:p>
            <a:pPr marL="457200" lvl="1" indent="0">
              <a:buNone/>
            </a:pPr>
            <a:endParaRPr lang="en-GB" sz="2600" b="1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GB" sz="2600" b="1" dirty="0">
                <a:solidFill>
                  <a:schemeClr val="tx1"/>
                </a:solidFill>
              </a:rPr>
              <a:t>PLACE 1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3100" kern="0" dirty="0">
                <a:solidFill>
                  <a:srgbClr val="383875"/>
                </a:solidFill>
                <a:cs typeface="Poppins Medium"/>
                <a:sym typeface="Poppins Medium"/>
              </a:rPr>
              <a:t>Integrated </a:t>
            </a:r>
            <a:r>
              <a:rPr kumimoji="0" lang="en-GB" sz="3100" b="0" i="0" u="none" strike="noStrike" kern="0" cap="none" spc="0" normalizeH="0" baseline="0" noProof="0" dirty="0">
                <a:ln>
                  <a:noFill/>
                </a:ln>
                <a:solidFill>
                  <a:srgbClr val="383875"/>
                </a:solidFill>
                <a:effectLst/>
                <a:uLnTx/>
                <a:uFillTx/>
                <a:cs typeface="Poppins Medium"/>
                <a:sym typeface="Poppins Medium"/>
              </a:rPr>
              <a:t>Front Door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0" lang="en-GB" sz="3100" b="0" i="0" u="none" strike="noStrike" kern="0" cap="none" spc="0" normalizeH="0" baseline="0" noProof="0" dirty="0">
                <a:ln>
                  <a:noFill/>
                </a:ln>
                <a:solidFill>
                  <a:srgbClr val="383875"/>
                </a:solidFill>
                <a:effectLst/>
                <a:uLnTx/>
                <a:uFillTx/>
                <a:cs typeface="Poppins Medium"/>
                <a:sym typeface="Poppins Medium"/>
              </a:rPr>
              <a:t>Urgent Response &amp; Recovery Service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0" lang="en-GB" sz="3100" b="0" i="0" u="none" strike="noStrike" kern="0" cap="none" spc="0" normalizeH="0" baseline="0" noProof="0" dirty="0">
                <a:ln>
                  <a:noFill/>
                </a:ln>
                <a:solidFill>
                  <a:srgbClr val="383875"/>
                </a:solidFill>
                <a:effectLst/>
                <a:uLnTx/>
                <a:uFillTx/>
                <a:cs typeface="Poppins Medium"/>
                <a:sym typeface="Poppins Medium"/>
              </a:rPr>
              <a:t>Locality</a:t>
            </a:r>
            <a:r>
              <a:rPr kumimoji="0" lang="en-GB" sz="3100" b="0" i="0" u="none" strike="noStrike" kern="0" cap="none" spc="0" normalizeH="0" noProof="0" dirty="0">
                <a:ln>
                  <a:noFill/>
                </a:ln>
                <a:solidFill>
                  <a:srgbClr val="383875"/>
                </a:solidFill>
                <a:effectLst/>
                <a:uLnTx/>
                <a:uFillTx/>
                <a:cs typeface="Poppins Medium"/>
                <a:sym typeface="Poppins Medium"/>
              </a:rPr>
              <a:t> Development </a:t>
            </a:r>
            <a:endParaRPr kumimoji="0" lang="en-GB" sz="3100" b="0" i="0" u="none" strike="noStrike" kern="0" cap="none" spc="0" normalizeH="0" baseline="0" noProof="0" dirty="0">
              <a:ln>
                <a:noFill/>
              </a:ln>
              <a:solidFill>
                <a:srgbClr val="383875"/>
              </a:solidFill>
              <a:effectLst/>
              <a:uLnTx/>
              <a:uFillTx/>
              <a:cs typeface="Poppins Medium"/>
              <a:sym typeface="Poppins Medium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GB" sz="3100" kern="0" dirty="0">
                <a:solidFill>
                  <a:srgbClr val="383875"/>
                </a:solidFill>
                <a:cs typeface="Poppins Medium"/>
                <a:sym typeface="Poppins Medium"/>
              </a:rPr>
              <a:t>Mental Health &amp; Care</a:t>
            </a:r>
            <a:endParaRPr kumimoji="0" lang="en-GB" sz="3100" b="0" i="0" u="none" strike="noStrike" kern="0" cap="none" spc="0" normalizeH="0" baseline="0" noProof="0" dirty="0">
              <a:ln>
                <a:noFill/>
              </a:ln>
              <a:solidFill>
                <a:srgbClr val="383875"/>
              </a:solidFill>
              <a:effectLst/>
              <a:uLnTx/>
              <a:uFillTx/>
              <a:cs typeface="Poppins Medium"/>
              <a:sym typeface="Poppins Medium"/>
            </a:endParaRPr>
          </a:p>
          <a:p>
            <a:pPr marL="457200" lvl="1" indent="0">
              <a:buNone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383875"/>
              </a:solidFill>
              <a:effectLst/>
              <a:uLnTx/>
              <a:uFillTx/>
              <a:cs typeface="Poppins Medium"/>
              <a:sym typeface="Poppins Medium"/>
            </a:endParaRPr>
          </a:p>
          <a:p>
            <a:pPr marL="457200" lvl="1" indent="0">
              <a:buNone/>
            </a:pPr>
            <a:endParaRPr lang="en-GB" b="1" dirty="0">
              <a:solidFill>
                <a:schemeClr val="tx1"/>
              </a:solidFill>
            </a:endParaRPr>
          </a:p>
          <a:p>
            <a:pPr defTabSz="914400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defTabSz="914400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defTabSz="914400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n-GB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8C4400-A0BC-7DCB-0480-28AA60095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4521819"/>
          </a:xfrm>
        </p:spPr>
        <p:txBody>
          <a:bodyPr anchor="t">
            <a:normAutofit fontScale="77500" lnSpcReduction="20000"/>
          </a:bodyPr>
          <a:lstStyle/>
          <a:p>
            <a:pPr marL="457200" lvl="1" indent="0">
              <a:buNone/>
            </a:pPr>
            <a:endParaRPr lang="en-GB" b="1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GB" sz="2600" b="1" dirty="0">
                <a:solidFill>
                  <a:schemeClr val="tx1"/>
                </a:solidFill>
              </a:rPr>
              <a:t>PLACE 2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2800" kern="0" dirty="0">
                <a:solidFill>
                  <a:srgbClr val="383875"/>
                </a:solidFill>
                <a:cs typeface="Poppins Medium"/>
              </a:rPr>
              <a:t>Rolling out integrated neighbourhood teams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2800" kern="0" dirty="0">
                <a:solidFill>
                  <a:srgbClr val="383875"/>
                </a:solidFill>
                <a:cs typeface="Poppins Medium"/>
              </a:rPr>
              <a:t>Baselining prevention data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2800" kern="0" dirty="0">
                <a:solidFill>
                  <a:srgbClr val="383875"/>
                </a:solidFill>
                <a:cs typeface="Poppins Medium"/>
              </a:rPr>
              <a:t>Improving long term condition management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2800" kern="0" dirty="0">
                <a:solidFill>
                  <a:srgbClr val="383875"/>
                </a:solidFill>
                <a:cs typeface="Poppins Medium"/>
              </a:rPr>
              <a:t>Evolving Borough partnership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2800" kern="0" dirty="0">
                <a:solidFill>
                  <a:srgbClr val="383875"/>
                </a:solidFill>
                <a:cs typeface="Poppins Medium"/>
              </a:rPr>
              <a:t>Delivering Camden and Islington Health and Wellbeing priorities</a:t>
            </a:r>
          </a:p>
          <a:p>
            <a:pPr lvl="1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9599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>
                <a:tint val="97000"/>
                <a:hueMod val="92000"/>
                <a:satMod val="169000"/>
                <a:lumMod val="164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4D917-C6B6-BD42-5006-35C31EEE6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167556"/>
            <a:ext cx="8534400" cy="1507067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chemeClr val="tx2"/>
                </a:solidFill>
              </a:rPr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8A023-B915-6186-F9E1-E2BB72B8E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398" y="1711713"/>
            <a:ext cx="8534400" cy="3615267"/>
          </a:xfrm>
        </p:spPr>
        <p:txBody>
          <a:bodyPr>
            <a:normAutofit fontScale="85000" lnSpcReduction="10000"/>
          </a:bodyPr>
          <a:lstStyle/>
          <a:p>
            <a:r>
              <a:rPr lang="en-GB" sz="3000" dirty="0">
                <a:solidFill>
                  <a:schemeClr val="tx1"/>
                </a:solidFill>
              </a:rPr>
              <a:t>Variability in structures of each Place</a:t>
            </a:r>
          </a:p>
          <a:p>
            <a:endParaRPr lang="en-GB" sz="3000" dirty="0">
              <a:solidFill>
                <a:schemeClr val="tx1"/>
              </a:solidFill>
            </a:endParaRPr>
          </a:p>
          <a:p>
            <a:r>
              <a:rPr lang="en-GB" sz="3000" dirty="0">
                <a:solidFill>
                  <a:schemeClr val="tx1"/>
                </a:solidFill>
              </a:rPr>
              <a:t>Distribution of acute providers across each Place</a:t>
            </a:r>
          </a:p>
          <a:p>
            <a:endParaRPr lang="en-GB" sz="3000" dirty="0">
              <a:solidFill>
                <a:schemeClr val="tx1"/>
              </a:solidFill>
            </a:endParaRPr>
          </a:p>
          <a:p>
            <a:r>
              <a:rPr lang="en-GB" sz="3000" dirty="0">
                <a:solidFill>
                  <a:schemeClr val="tx1"/>
                </a:solidFill>
              </a:rPr>
              <a:t>Breadth of stakeholders in UCL HA </a:t>
            </a:r>
          </a:p>
          <a:p>
            <a:endParaRPr lang="en-GB" sz="3000" dirty="0">
              <a:solidFill>
                <a:schemeClr val="tx1"/>
              </a:solidFill>
            </a:endParaRPr>
          </a:p>
          <a:p>
            <a:r>
              <a:rPr lang="en-GB" sz="3000" dirty="0">
                <a:solidFill>
                  <a:schemeClr val="tx1"/>
                </a:solidFill>
              </a:rPr>
              <a:t>Mix of priorities – system, place, provider</a:t>
            </a:r>
          </a:p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09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>
                <a:tint val="97000"/>
                <a:hueMod val="92000"/>
                <a:satMod val="169000"/>
                <a:lumMod val="164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41C75-4B1F-D9AB-9EA8-5BD3A7698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167557"/>
            <a:ext cx="8534400" cy="1507067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chemeClr val="tx2"/>
                </a:solidFill>
              </a:rPr>
              <a:t>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33468-56BA-4B7C-D8EB-20E45D4D8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979020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tx1"/>
                </a:solidFill>
              </a:rPr>
              <a:t>Can effectively create manageable baseline data including hyperlocal patient/resident feedback</a:t>
            </a:r>
          </a:p>
          <a:p>
            <a:r>
              <a:rPr lang="en-GB" sz="2800" dirty="0">
                <a:solidFill>
                  <a:schemeClr val="tx1"/>
                </a:solidFill>
              </a:rPr>
              <a:t>Providers work collectively to make improvements including increasing integration to deliver care closer to home</a:t>
            </a:r>
          </a:p>
          <a:p>
            <a:r>
              <a:rPr lang="en-GB" sz="2800" dirty="0">
                <a:solidFill>
                  <a:schemeClr val="tx1"/>
                </a:solidFill>
              </a:rPr>
              <a:t>Build on existing relationships between providers </a:t>
            </a:r>
          </a:p>
          <a:p>
            <a:r>
              <a:rPr lang="en-GB" sz="2800" dirty="0">
                <a:solidFill>
                  <a:schemeClr val="tx1"/>
                </a:solidFill>
              </a:rPr>
              <a:t>Improve research offering and engagement in local areas</a:t>
            </a:r>
          </a:p>
        </p:txBody>
      </p:sp>
    </p:spTree>
    <p:extLst>
      <p:ext uri="{BB962C8B-B14F-4D97-AF65-F5344CB8AC3E}">
        <p14:creationId xmlns:p14="http://schemas.microsoft.com/office/powerpoint/2010/main" val="9269388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361F09B21A804F824D0804817B9451" ma:contentTypeVersion="17" ma:contentTypeDescription="Create a new document." ma:contentTypeScope="" ma:versionID="bd60beff7eb32a2aefc46f489efa9b25">
  <xsd:schema xmlns:xsd="http://www.w3.org/2001/XMLSchema" xmlns:xs="http://www.w3.org/2001/XMLSchema" xmlns:p="http://schemas.microsoft.com/office/2006/metadata/properties" xmlns:ns2="47dd78af-cfc5-4e7a-8799-591ad7ced2cf" xmlns:ns3="91879da0-9969-4788-bbb1-7f1899c198fe" targetNamespace="http://schemas.microsoft.com/office/2006/metadata/properties" ma:root="true" ma:fieldsID="79bcfbaf3f05fc3afa0f2053058cb7ba" ns2:_="" ns3:_="">
    <xsd:import namespace="47dd78af-cfc5-4e7a-8799-591ad7ced2cf"/>
    <xsd:import namespace="91879da0-9969-4788-bbb1-7f1899c198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dd78af-cfc5-4e7a-8799-591ad7ced2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beb73b0-c5d4-4c05-b12e-b4108c0f0e2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879da0-9969-4788-bbb1-7f1899c198f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2e16324-b103-49ce-bb9c-8eb177c64a7c}" ma:internalName="TaxCatchAll" ma:showField="CatchAllData" ma:web="91879da0-9969-4788-bbb1-7f1899c198f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7dd78af-cfc5-4e7a-8799-591ad7ced2cf">
      <Terms xmlns="http://schemas.microsoft.com/office/infopath/2007/PartnerControls"/>
    </lcf76f155ced4ddcb4097134ff3c332f>
    <TaxCatchAll xmlns="91879da0-9969-4788-bbb1-7f1899c198fe" xsi:nil="true"/>
  </documentManagement>
</p:properties>
</file>

<file path=customXml/itemProps1.xml><?xml version="1.0" encoding="utf-8"?>
<ds:datastoreItem xmlns:ds="http://schemas.openxmlformats.org/officeDocument/2006/customXml" ds:itemID="{37C2C075-FF0B-40A2-B333-212E2E3C7965}"/>
</file>

<file path=customXml/itemProps2.xml><?xml version="1.0" encoding="utf-8"?>
<ds:datastoreItem xmlns:ds="http://schemas.openxmlformats.org/officeDocument/2006/customXml" ds:itemID="{168C4150-C3BD-403B-BF0D-BDBA3CE179B1}"/>
</file>

<file path=customXml/itemProps3.xml><?xml version="1.0" encoding="utf-8"?>
<ds:datastoreItem xmlns:ds="http://schemas.openxmlformats.org/officeDocument/2006/customXml" ds:itemID="{7443D01A-A1E9-4023-BDDC-B855F18D015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</TotalTime>
  <Words>553</Words>
  <Application>Microsoft Office PowerPoint</Application>
  <PresentationFormat>Widescreen</PresentationFormat>
  <Paragraphs>95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Slice</vt:lpstr>
      <vt:lpstr>UCL Health alliance    working with partners at place </vt:lpstr>
      <vt:lpstr>Content</vt:lpstr>
      <vt:lpstr>UCL HA – who we are</vt:lpstr>
      <vt:lpstr> UCL HA Vision and objectives</vt:lpstr>
      <vt:lpstr>North Central London </vt:lpstr>
      <vt:lpstr>Developing relationships at place</vt:lpstr>
      <vt:lpstr> Examples of programme priorities in 2 different Places </vt:lpstr>
      <vt:lpstr>Challenges</vt:lpstr>
      <vt:lpstr>Benefits</vt:lpstr>
      <vt:lpstr>ambitions</vt:lpstr>
      <vt:lpstr>Key message</vt:lpstr>
    </vt:vector>
  </TitlesOfParts>
  <Company>UCLH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UCL Health alliance    Innovator programmes</dc:title>
  <dc:creator>PETTS, Kate (UNIVERSITY COLLEGE LONDON HOSPITALS NHS FOUNDATION TRUST)</dc:creator>
  <cp:lastModifiedBy>Katie Crooks</cp:lastModifiedBy>
  <cp:revision>10</cp:revision>
  <dcterms:created xsi:type="dcterms:W3CDTF">2023-09-11T11:55:40Z</dcterms:created>
  <dcterms:modified xsi:type="dcterms:W3CDTF">2023-09-27T13:14:58Z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0x01010036361F09B21A804F824D0804817B9451</vt:lpwstr>
  </property>
</Properties>
</file>